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>
  <p:sldMasterIdLst>
    <p:sldMasterId id="2147483755" r:id="rId1"/>
  </p:sldMasterIdLst>
  <p:notesMasterIdLst>
    <p:notesMasterId r:id="rId23"/>
  </p:notesMasterIdLst>
  <p:sldIdLst>
    <p:sldId id="256" r:id="rId2"/>
    <p:sldId id="279" r:id="rId3"/>
    <p:sldId id="280" r:id="rId4"/>
    <p:sldId id="261" r:id="rId5"/>
    <p:sldId id="281" r:id="rId6"/>
    <p:sldId id="269" r:id="rId7"/>
    <p:sldId id="258" r:id="rId8"/>
    <p:sldId id="270" r:id="rId9"/>
    <p:sldId id="271" r:id="rId10"/>
    <p:sldId id="272" r:id="rId11"/>
    <p:sldId id="260" r:id="rId12"/>
    <p:sldId id="262" r:id="rId13"/>
    <p:sldId id="273" r:id="rId14"/>
    <p:sldId id="265" r:id="rId15"/>
    <p:sldId id="266" r:id="rId16"/>
    <p:sldId id="274" r:id="rId17"/>
    <p:sldId id="268" r:id="rId18"/>
    <p:sldId id="275" r:id="rId19"/>
    <p:sldId id="276" r:id="rId20"/>
    <p:sldId id="277" r:id="rId21"/>
    <p:sldId id="278" r:id="rId22"/>
  </p:sldIdLst>
  <p:sldSz cx="13004800" cy="97536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92"/>
  </p:normalViewPr>
  <p:slideViewPr>
    <p:cSldViewPr>
      <p:cViewPr varScale="1">
        <p:scale>
          <a:sx n="74" d="100"/>
          <a:sy n="74" d="100"/>
        </p:scale>
        <p:origin x="1824" y="200"/>
      </p:cViewPr>
      <p:guideLst>
        <p:guide orient="horz" pos="3072"/>
        <p:guide pos="4096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4" name="Rectangle 2"/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Helvetica Neue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Helvetica Neue" charset="0"/>
              </a:rPr>
              <a:t>Second level</a:t>
            </a:r>
          </a:p>
          <a:p>
            <a:pPr lvl="2"/>
            <a:r>
              <a:rPr lang="en-US" altLang="en-US">
                <a:sym typeface="Helvetica Neue" charset="0"/>
              </a:rPr>
              <a:t>Third level</a:t>
            </a:r>
          </a:p>
          <a:p>
            <a:pPr lvl="3"/>
            <a:r>
              <a:rPr lang="en-US" altLang="en-US">
                <a:sym typeface="Helvetica Neue" charset="0"/>
              </a:rPr>
              <a:t>Fourth level</a:t>
            </a:r>
          </a:p>
          <a:p>
            <a:pPr lvl="4"/>
            <a:r>
              <a:rPr lang="en-US" altLang="en-US">
                <a:sym typeface="Helvetica Neue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1pPr>
    <a:lvl2pPr indent="2286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2pPr>
    <a:lvl3pPr indent="4572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3pPr>
    <a:lvl4pPr indent="6858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4pPr>
    <a:lvl5pPr indent="914400" algn="l" defTabSz="457200" rtl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88" y="9103360"/>
            <a:ext cx="13001414" cy="6502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8" y="9008805"/>
            <a:ext cx="13001414" cy="910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0432" y="1079398"/>
            <a:ext cx="10728960" cy="5071872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11378" spc="-7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3387" y="6336883"/>
            <a:ext cx="10728960" cy="16256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3413" cap="all" spc="284" baseline="0">
                <a:solidFill>
                  <a:schemeClr val="tx2"/>
                </a:solidFill>
                <a:latin typeface="+mj-lt"/>
              </a:defRPr>
            </a:lvl1pPr>
            <a:lvl2pPr marL="650230" indent="0" algn="ctr">
              <a:buNone/>
              <a:defRPr sz="3413"/>
            </a:lvl2pPr>
            <a:lvl3pPr marL="1300460" indent="0" algn="ctr">
              <a:buNone/>
              <a:defRPr sz="3413"/>
            </a:lvl3pPr>
            <a:lvl4pPr marL="1950690" indent="0" algn="ctr">
              <a:buNone/>
              <a:defRPr sz="2844"/>
            </a:lvl4pPr>
            <a:lvl5pPr marL="2600919" indent="0" algn="ctr">
              <a:buNone/>
              <a:defRPr sz="2844"/>
            </a:lvl5pPr>
            <a:lvl6pPr marL="3251149" indent="0" algn="ctr">
              <a:buNone/>
              <a:defRPr sz="2844"/>
            </a:lvl6pPr>
            <a:lvl7pPr marL="3901379" indent="0" algn="ctr">
              <a:buNone/>
              <a:defRPr sz="2844"/>
            </a:lvl7pPr>
            <a:lvl8pPr marL="4551609" indent="0" algn="ctr">
              <a:buNone/>
              <a:defRPr sz="2844"/>
            </a:lvl8pPr>
            <a:lvl9pPr marL="5201839" indent="0" algn="ctr">
              <a:buNone/>
              <a:defRPr sz="284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6F2F5-0184-4CD7-8162-81223D14EB5E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88169" y="6177280"/>
            <a:ext cx="1053388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1358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smtClean="0"/>
              <a:t>2/15/21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3F63A-25B4-4746-95B7-4605CE2EE23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9846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88" y="9103360"/>
            <a:ext cx="13001414" cy="6502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8" y="9008805"/>
            <a:ext cx="13001414" cy="910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1" y="586385"/>
            <a:ext cx="2804160" cy="819185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1" y="586385"/>
            <a:ext cx="8249920" cy="8191855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F1893-5CC4-4026-AB91-63295E71977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3007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smtClean="0"/>
              <a:t>2/15/21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0D428-36B3-4D68-AE84-E1216000C9A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2381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88" y="9103360"/>
            <a:ext cx="13001414" cy="6502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8" y="9008805"/>
            <a:ext cx="13001414" cy="910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0432" y="1079398"/>
            <a:ext cx="10728960" cy="5071872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11378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0432" y="6333338"/>
            <a:ext cx="10728960" cy="16256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3413" cap="all" spc="284" baseline="0">
                <a:solidFill>
                  <a:schemeClr val="tx2"/>
                </a:solidFill>
                <a:latin typeface="+mj-lt"/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C8B25-8F7F-4FC6-9820-F97F9A11DDF1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88169" y="6177280"/>
            <a:ext cx="1053388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7226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170432" y="407615"/>
            <a:ext cx="10728960" cy="20632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0432" y="2625046"/>
            <a:ext cx="5266944" cy="57221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32448" y="2625045"/>
            <a:ext cx="5266944" cy="57221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75A41-3D06-4D0F-85C0-3E55E3B8C32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8015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170432" y="407615"/>
            <a:ext cx="10728960" cy="20632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0432" y="2625496"/>
            <a:ext cx="5266944" cy="1047157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844" b="0" cap="all" baseline="0">
                <a:solidFill>
                  <a:schemeClr val="tx2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0432" y="3672654"/>
            <a:ext cx="5266944" cy="46745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2448" y="2625496"/>
            <a:ext cx="5266944" cy="1047157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844" b="0" cap="all" baseline="0">
                <a:solidFill>
                  <a:schemeClr val="tx2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2448" y="3672653"/>
            <a:ext cx="5266944" cy="46745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2/15/21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28836-8101-40A3-8309-5B5F1A57DC5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2762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2/15/21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AB782-6336-4B86-A0F3-CAA7BDE059A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4431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88" y="9103360"/>
            <a:ext cx="13001414" cy="6502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8" y="9008805"/>
            <a:ext cx="13001414" cy="910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2/15/21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A26A0-1E24-4DF2-B8D5-1377C215D6B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3386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9" y="0"/>
            <a:ext cx="4320843" cy="9753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309409" y="0"/>
            <a:ext cx="68275" cy="975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845311"/>
            <a:ext cx="3413760" cy="3251200"/>
          </a:xfrm>
        </p:spPr>
        <p:txBody>
          <a:bodyPr anchor="b">
            <a:normAutofit/>
          </a:bodyPr>
          <a:lstStyle>
            <a:lvl1pPr>
              <a:defRPr sz="512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640" y="1040384"/>
            <a:ext cx="6925056" cy="7477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7680" y="4161536"/>
            <a:ext cx="3413760" cy="480586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133">
                <a:solidFill>
                  <a:srgbClr val="FFFFFF"/>
                </a:solidFill>
              </a:defRPr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547" y="9187252"/>
            <a:ext cx="2793078" cy="519289"/>
          </a:xfrm>
        </p:spPr>
        <p:txBody>
          <a:bodyPr/>
          <a:lstStyle>
            <a:lvl1pPr algn="l">
              <a:defRPr/>
            </a:lvl1pPr>
          </a:lstStyle>
          <a:p>
            <a:fld id="{70DDF080-5E8C-48AD-84E5-6C08B304C14E}" type="datetimeFigureOut">
              <a:rPr lang="en-US" smtClean="0"/>
              <a:t>2/15/21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20640" y="9187252"/>
            <a:ext cx="4958080" cy="519289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2AF6796-A830-4E8A-9DE9-561475A4CA2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1711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7044267"/>
            <a:ext cx="13001414" cy="27093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8" y="6990330"/>
            <a:ext cx="13001414" cy="910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0432" y="7217664"/>
            <a:ext cx="10793984" cy="1170432"/>
          </a:xfrm>
        </p:spPr>
        <p:txBody>
          <a:bodyPr tIns="0" bIns="0" anchor="b">
            <a:noAutofit/>
          </a:bodyPr>
          <a:lstStyle>
            <a:lvl1pPr>
              <a:defRPr sz="512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" y="0"/>
            <a:ext cx="13004784" cy="6990330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432" y="8401101"/>
            <a:ext cx="10793984" cy="845312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853"/>
              </a:spcAft>
              <a:buNone/>
              <a:defRPr sz="2133">
                <a:solidFill>
                  <a:srgbClr val="FFFFFF"/>
                </a:solidFill>
              </a:defRPr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E993-D6B3-42CD-89E2-9FDCEA1685A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3119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9103360"/>
            <a:ext cx="13004801" cy="6502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9008805"/>
            <a:ext cx="13004801" cy="9455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0432" y="407615"/>
            <a:ext cx="10728960" cy="20632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0431" y="2625044"/>
            <a:ext cx="10728961" cy="572211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70434" y="9187252"/>
            <a:ext cx="263708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rgbClr val="FFFFFF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2/15/21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1932" y="9187252"/>
            <a:ext cx="5144324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0490" y="9187252"/>
            <a:ext cx="1399494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93">
                <a:solidFill>
                  <a:srgbClr val="FFFFFF"/>
                </a:solidFill>
              </a:defRPr>
            </a:lvl1pPr>
          </a:lstStyle>
          <a:p>
            <a:fld id="{D7DDFD5E-818D-435B-BEC0-CCD57970D0E5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273101" y="2471602"/>
            <a:ext cx="1063142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4305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l" defTabSz="1300460" rtl="0" eaLnBrk="1" latinLnBrk="0" hangingPunct="1">
        <a:lnSpc>
          <a:spcPct val="85000"/>
        </a:lnSpc>
        <a:spcBef>
          <a:spcPct val="0"/>
        </a:spcBef>
        <a:buNone/>
        <a:defRPr sz="6827" kern="1200" spc="-71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130046" indent="-130046" algn="l" defTabSz="1300460" rtl="0" eaLnBrk="1" latinLnBrk="0" hangingPunct="1">
        <a:lnSpc>
          <a:spcPct val="90000"/>
        </a:lnSpc>
        <a:spcBef>
          <a:spcPts val="1707"/>
        </a:spcBef>
        <a:spcAft>
          <a:spcPts val="284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84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6193" indent="-260092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256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6285" indent="-260092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66377" indent="-260092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26469" indent="-260092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564420" indent="-325115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848860" indent="-325115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133300" indent="-325115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17740" indent="-325115" algn="l" defTabSz="1300460" rtl="0" eaLnBrk="1" latinLnBrk="0" hangingPunct="1">
        <a:lnSpc>
          <a:spcPct val="90000"/>
        </a:lnSpc>
        <a:spcBef>
          <a:spcPts val="284"/>
        </a:spcBef>
        <a:spcAft>
          <a:spcPts val="569"/>
        </a:spcAft>
        <a:buClr>
          <a:schemeClr val="accent1"/>
        </a:buClr>
        <a:buFont typeface="Calibri" pitchFamily="34" charset="0"/>
        <a:buChar char="◦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150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68" y="1724438"/>
            <a:ext cx="11977687" cy="667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8" name="Rectangle 2"/>
          <p:cNvSpPr>
            <a:spLocks/>
          </p:cNvSpPr>
          <p:nvPr/>
        </p:nvSpPr>
        <p:spPr bwMode="auto">
          <a:xfrm>
            <a:off x="885776" y="215754"/>
            <a:ext cx="9826947" cy="15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/>
            <a:r>
              <a:rPr lang="en-US" altLang="en-US" sz="4800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Gas simulations with</a:t>
            </a:r>
            <a:br>
              <a:rPr lang="en-US" altLang="en-US" sz="4800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</a:br>
            <a:r>
              <a:rPr lang="en-US" altLang="en-US" sz="4800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Monte Carlo methods</a:t>
            </a:r>
          </a:p>
        </p:txBody>
      </p:sp>
      <p:sp>
        <p:nvSpPr>
          <p:cNvPr id="4100" name="Rectangle 4"/>
          <p:cNvSpPr>
            <a:spLocks/>
          </p:cNvSpPr>
          <p:nvPr/>
        </p:nvSpPr>
        <p:spPr bwMode="auto">
          <a:xfrm>
            <a:off x="3067759" y="8117160"/>
            <a:ext cx="7167796" cy="964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rPr lang="en-US" altLang="en-US" sz="2800" dirty="0"/>
              <a:t>JUAS 2021, CERN</a:t>
            </a:r>
          </a:p>
          <a:p>
            <a:r>
              <a:rPr lang="en-US" altLang="en-US" sz="2800" dirty="0"/>
              <a:t>4-5 March 2021 - Roberto </a:t>
            </a:r>
            <a:r>
              <a:rPr lang="en-US" altLang="en-US" sz="2800" dirty="0" err="1"/>
              <a:t>Kersevan</a:t>
            </a:r>
            <a:r>
              <a:rPr lang="en-US" altLang="en-US" sz="2800" dirty="0"/>
              <a:t>, Marton Ady</a:t>
            </a:r>
          </a:p>
        </p:txBody>
      </p:sp>
      <p:pic>
        <p:nvPicPr>
          <p:cNvPr id="4101" name="Picture 5" descr="pasted-imag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4928" y="396908"/>
            <a:ext cx="1219200" cy="121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4830" y="1341251"/>
            <a:ext cx="3820010" cy="931025"/>
          </a:xfrm>
        </p:spPr>
        <p:txBody>
          <a:bodyPr>
            <a:normAutofit fontScale="90000"/>
          </a:bodyPr>
          <a:lstStyle/>
          <a:p>
            <a:r>
              <a:rPr lang="en-US" dirty="0"/>
              <a:t>Monte Carlo</a:t>
            </a:r>
            <a:endParaRPr lang="en-GB" dirty="0"/>
          </a:p>
        </p:txBody>
      </p:sp>
      <p:pic>
        <p:nvPicPr>
          <p:cNvPr id="4" name="pi mc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6171" end="13638.6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8345" y="2141785"/>
            <a:ext cx="5955433" cy="6108137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719157" y="4464499"/>
                <a:ext cx="7642233" cy="11785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413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413"/>
                            <m:t>points</m:t>
                          </m:r>
                          <m:r>
                            <m:rPr>
                              <m:nor/>
                            </m:rPr>
                            <a:rPr lang="en-US" sz="3413"/>
                            <m:t> </m:t>
                          </m:r>
                          <m:r>
                            <m:rPr>
                              <m:nor/>
                            </m:rPr>
                            <a:rPr lang="en-US" sz="3413"/>
                            <m:t>inside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413"/>
                            <m:t>all</m:t>
                          </m:r>
                          <m:r>
                            <m:rPr>
                              <m:nor/>
                            </m:rPr>
                            <a:rPr lang="en-US" sz="3413"/>
                            <m:t> </m:t>
                          </m:r>
                          <m:r>
                            <m:rPr>
                              <m:nor/>
                            </m:rPr>
                            <a:rPr lang="en-US" sz="3413"/>
                            <m:t>points</m:t>
                          </m:r>
                        </m:den>
                      </m:f>
                      <m:r>
                        <a:rPr lang="en-US" sz="3413"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sz="3413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413">
                              <a:latin typeface="Cambria Math" panose="02040503050406030204" pitchFamily="18" charset="0"/>
                            </a:rPr>
                            <m:t>circle</m:t>
                          </m:r>
                          <m:r>
                            <m:rPr>
                              <m:nor/>
                            </m:rPr>
                            <a:rPr lang="en-US" sz="3413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413">
                              <a:latin typeface="Cambria Math" panose="02040503050406030204" pitchFamily="18" charset="0"/>
                            </a:rPr>
                            <m:t>area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413">
                              <a:latin typeface="Cambria Math" panose="02040503050406030204" pitchFamily="18" charset="0"/>
                            </a:rPr>
                            <m:t>square</m:t>
                          </m:r>
                          <m:r>
                            <m:rPr>
                              <m:nor/>
                            </m:rPr>
                            <a:rPr lang="en-US" sz="3413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413">
                              <a:latin typeface="Cambria Math" panose="02040503050406030204" pitchFamily="18" charset="0"/>
                            </a:rPr>
                            <m:t>area</m:t>
                          </m:r>
                        </m:den>
                      </m:f>
                      <m:r>
                        <a:rPr lang="en-US" sz="3413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413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3413">
                              <a:latin typeface="Cambria Math" panose="02040503050406030204" pitchFamily="18" charset="0"/>
                            </a:rPr>
                            <m:t>π</m:t>
                          </m:r>
                        </m:num>
                        <m:den>
                          <m:r>
                            <a:rPr lang="en-US" sz="3413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3413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9157" y="4464499"/>
                <a:ext cx="7642233" cy="117859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221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pasted-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1701800"/>
            <a:ext cx="5724525" cy="712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4" name="Rectangle 2"/>
          <p:cNvSpPr>
            <a:spLocks/>
          </p:cNvSpPr>
          <p:nvPr/>
        </p:nvSpPr>
        <p:spPr bwMode="auto">
          <a:xfrm>
            <a:off x="1952554" y="1052552"/>
            <a:ext cx="3048142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Geometry: polygons</a:t>
            </a:r>
          </a:p>
        </p:txBody>
      </p:sp>
      <p:sp>
        <p:nvSpPr>
          <p:cNvPr id="8195" name="Rectangle 3"/>
          <p:cNvSpPr>
            <a:spLocks/>
          </p:cNvSpPr>
          <p:nvPr/>
        </p:nvSpPr>
        <p:spPr bwMode="auto">
          <a:xfrm>
            <a:off x="8502650" y="1049785"/>
            <a:ext cx="1588576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Gas input:</a:t>
            </a:r>
          </a:p>
        </p:txBody>
      </p:sp>
      <p:sp>
        <p:nvSpPr>
          <p:cNvPr id="8196" name="Rectangle 4"/>
          <p:cNvSpPr>
            <a:spLocks/>
          </p:cNvSpPr>
          <p:nvPr/>
        </p:nvSpPr>
        <p:spPr bwMode="auto">
          <a:xfrm>
            <a:off x="8502650" y="3486150"/>
            <a:ext cx="1865313" cy="66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3900"/>
              <a:t>pV=NkT</a:t>
            </a:r>
          </a:p>
        </p:txBody>
      </p:sp>
      <p:sp>
        <p:nvSpPr>
          <p:cNvPr id="8197" name="Rectangle 5"/>
          <p:cNvSpPr>
            <a:spLocks/>
          </p:cNvSpPr>
          <p:nvPr/>
        </p:nvSpPr>
        <p:spPr bwMode="auto">
          <a:xfrm>
            <a:off x="6096000" y="4697413"/>
            <a:ext cx="6677025" cy="66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3900"/>
              <a:t>1 Pa*m</a:t>
            </a:r>
            <a:r>
              <a:rPr lang="en-US" altLang="en-US" sz="3900" baseline="32000"/>
              <a:t>3</a:t>
            </a:r>
            <a:r>
              <a:rPr lang="en-US" altLang="en-US" sz="3900"/>
              <a:t>/s = 2.4*10</a:t>
            </a:r>
            <a:r>
              <a:rPr lang="en-US" altLang="en-US" sz="3900" baseline="32000"/>
              <a:t>20</a:t>
            </a:r>
            <a:r>
              <a:rPr lang="en-US" altLang="en-US" sz="3900"/>
              <a:t> molecules/s</a:t>
            </a:r>
          </a:p>
        </p:txBody>
      </p:sp>
      <p:sp>
        <p:nvSpPr>
          <p:cNvPr id="8198" name="Rectangle 6"/>
          <p:cNvSpPr>
            <a:spLocks/>
          </p:cNvSpPr>
          <p:nvPr/>
        </p:nvSpPr>
        <p:spPr bwMode="auto">
          <a:xfrm>
            <a:off x="6477000" y="5894388"/>
            <a:ext cx="5915025" cy="66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3900"/>
              <a:t>Virtual / Physical particle ratio</a:t>
            </a:r>
          </a:p>
        </p:txBody>
      </p:sp>
      <p:sp>
        <p:nvSpPr>
          <p:cNvPr id="8199" name="Rectangle 7"/>
          <p:cNvSpPr>
            <a:spLocks/>
          </p:cNvSpPr>
          <p:nvPr/>
        </p:nvSpPr>
        <p:spPr bwMode="auto">
          <a:xfrm>
            <a:off x="361504" y="151549"/>
            <a:ext cx="9073008" cy="779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n-US" altLang="en-US" sz="4400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Monte Carlo simulations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utoUpdateAnimBg="0"/>
      <p:bldP spid="8196" grpId="0" autoUpdateAnimBg="0"/>
      <p:bldP spid="8197" grpId="0" autoUpdateAnimBg="0"/>
      <p:bldP spid="8198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825" y="901700"/>
            <a:ext cx="4937125" cy="3775075"/>
          </a:xfrm>
          <a:prstGeom prst="rect">
            <a:avLst/>
          </a:prstGeom>
          <a:noFill/>
          <a:ln>
            <a:noFill/>
          </a:ln>
          <a:effectLst>
            <a:outerShdw blurRad="127000" dist="76200" dir="5519984" algn="ctr" rotWithShape="0">
              <a:srgbClr val="000000">
                <a:alpha val="5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024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938213"/>
            <a:ext cx="6578600" cy="3614737"/>
          </a:xfrm>
          <a:prstGeom prst="rect">
            <a:avLst/>
          </a:prstGeom>
          <a:noFill/>
          <a:ln>
            <a:noFill/>
          </a:ln>
          <a:effectLst>
            <a:outerShdw blurRad="127000" dist="76200" dir="5519984" algn="ctr" rotWithShape="0">
              <a:srgbClr val="000000">
                <a:alpha val="5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0243" name="Picture 3" descr="pasted-imag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64" y="5924773"/>
            <a:ext cx="2249488" cy="305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4" name="Rectangle 4"/>
          <p:cNvSpPr>
            <a:spLocks/>
          </p:cNvSpPr>
          <p:nvPr/>
        </p:nvSpPr>
        <p:spPr bwMode="auto">
          <a:xfrm>
            <a:off x="2989802" y="7109048"/>
            <a:ext cx="9875837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3800"/>
              <a:t>S [m</a:t>
            </a:r>
            <a:r>
              <a:rPr lang="en-US" altLang="en-US" sz="3800" baseline="32000"/>
              <a:t>3</a:t>
            </a:r>
            <a:r>
              <a:rPr lang="en-US" altLang="en-US" sz="3800"/>
              <a:t>/s] = </a:t>
            </a:r>
            <a:r>
              <a:rPr lang="en-US" altLang="en-US" sz="3800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sticking</a:t>
            </a:r>
            <a:r>
              <a:rPr lang="en-US" altLang="en-US" sz="3800"/>
              <a:t> [0..1] * 1/4 * A [m</a:t>
            </a:r>
            <a:r>
              <a:rPr lang="en-US" altLang="en-US" sz="3800" baseline="32000"/>
              <a:t>2</a:t>
            </a:r>
            <a:r>
              <a:rPr lang="en-US" altLang="en-US" sz="3800"/>
              <a:t>] * v</a:t>
            </a:r>
            <a:r>
              <a:rPr lang="en-US" altLang="en-US" sz="3800" baseline="-6000"/>
              <a:t>avg </a:t>
            </a:r>
            <a:r>
              <a:rPr lang="en-US" altLang="en-US" sz="3800"/>
              <a:t>[m/s]</a:t>
            </a:r>
          </a:p>
        </p:txBody>
      </p:sp>
      <p:sp>
        <p:nvSpPr>
          <p:cNvPr id="10245" name="Rectangle 5"/>
          <p:cNvSpPr>
            <a:spLocks/>
          </p:cNvSpPr>
          <p:nvPr/>
        </p:nvSpPr>
        <p:spPr bwMode="auto">
          <a:xfrm>
            <a:off x="478377" y="5162734"/>
            <a:ext cx="3278013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Pumping / absorption</a:t>
            </a:r>
          </a:p>
        </p:txBody>
      </p:sp>
      <p:sp>
        <p:nvSpPr>
          <p:cNvPr id="10246" name="Rectangle 6"/>
          <p:cNvSpPr>
            <a:spLocks/>
          </p:cNvSpPr>
          <p:nvPr/>
        </p:nvSpPr>
        <p:spPr bwMode="auto">
          <a:xfrm>
            <a:off x="500063" y="168236"/>
            <a:ext cx="1567930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Reflection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/>
      <p:bldP spid="102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110775" y="1852464"/>
            <a:ext cx="6935857" cy="5112568"/>
            <a:chOff x="3110775" y="2443278"/>
            <a:chExt cx="6935857" cy="3879811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3110776" y="4727837"/>
              <a:ext cx="62422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735003" y="4727837"/>
              <a:ext cx="8669" cy="155586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735003" y="2443278"/>
              <a:ext cx="17342" cy="16149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110776" y="4058225"/>
              <a:ext cx="62422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3735003" y="2443278"/>
              <a:ext cx="253158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6266590" y="2443279"/>
              <a:ext cx="0" cy="116197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6266591" y="3605250"/>
              <a:ext cx="62422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908158" y="2443279"/>
              <a:ext cx="0" cy="116197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890818" y="2443278"/>
              <a:ext cx="253158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9387720" y="2443278"/>
              <a:ext cx="17342" cy="16149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9422405" y="4708145"/>
              <a:ext cx="62422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9422405" y="4038532"/>
              <a:ext cx="62422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9405062" y="4708146"/>
              <a:ext cx="17342" cy="16149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890818" y="6323088"/>
              <a:ext cx="253158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6890817" y="5161116"/>
              <a:ext cx="0" cy="116197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6266591" y="5141420"/>
              <a:ext cx="62422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6266590" y="5121728"/>
              <a:ext cx="0" cy="116197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3735003" y="6283699"/>
              <a:ext cx="253158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3110775" y="4058221"/>
              <a:ext cx="0" cy="669616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0046631" y="4038530"/>
              <a:ext cx="0" cy="66961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Oval 40"/>
          <p:cNvSpPr/>
          <p:nvPr/>
        </p:nvSpPr>
        <p:spPr>
          <a:xfrm>
            <a:off x="3110776" y="4298029"/>
            <a:ext cx="190005" cy="1900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42" name="Oval 41"/>
          <p:cNvSpPr/>
          <p:nvPr/>
        </p:nvSpPr>
        <p:spPr>
          <a:xfrm>
            <a:off x="3119759" y="4083124"/>
            <a:ext cx="190005" cy="1900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43" name="TextBox 42"/>
          <p:cNvSpPr txBox="1"/>
          <p:nvPr/>
        </p:nvSpPr>
        <p:spPr>
          <a:xfrm>
            <a:off x="1318347" y="4172969"/>
            <a:ext cx="1258288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20" dirty="0"/>
              <a:t>Entrance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0355939" y="4181715"/>
            <a:ext cx="1258288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20" dirty="0"/>
              <a:t>Exit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31"/>
          <a:stretch/>
        </p:blipFill>
        <p:spPr>
          <a:xfrm>
            <a:off x="616365" y="5509869"/>
            <a:ext cx="5963841" cy="3438585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10"/>
          <a:stretch/>
        </p:blipFill>
        <p:spPr>
          <a:xfrm>
            <a:off x="6718424" y="5509869"/>
            <a:ext cx="5720842" cy="3438585"/>
          </a:xfrm>
          <a:prstGeom prst="rect">
            <a:avLst/>
          </a:prstGeom>
        </p:spPr>
      </p:pic>
      <p:sp>
        <p:nvSpPr>
          <p:cNvPr id="30" name="Title 1"/>
          <p:cNvSpPr txBox="1">
            <a:spLocks/>
          </p:cNvSpPr>
          <p:nvPr/>
        </p:nvSpPr>
        <p:spPr>
          <a:xfrm>
            <a:off x="813768" y="301471"/>
            <a:ext cx="3820010" cy="931025"/>
          </a:xfrm>
          <a:prstGeom prst="rect">
            <a:avLst/>
          </a:prstGeom>
        </p:spPr>
        <p:txBody>
          <a:bodyPr vert="horz" lIns="97536" tIns="48768" rIns="97536" bIns="4876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693"/>
              <a:t>Monte Carlo</a:t>
            </a:r>
            <a:endParaRPr lang="en-GB" sz="4693" dirty="0"/>
          </a:p>
        </p:txBody>
      </p:sp>
    </p:spTree>
    <p:extLst>
      <p:ext uri="{BB962C8B-B14F-4D97-AF65-F5344CB8AC3E}">
        <p14:creationId xmlns:p14="http://schemas.microsoft.com/office/powerpoint/2010/main" val="264326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6 L 0.22891 -0.15232 L 0.16901 -0.26227 L 0.13529 0.25115 L 0.22891 0.15139 L 0.03412 -0.04422 L -0.00872 0.03264 " pathEditMode="relative" rAng="0" ptsTypes="AAAAAAA">
                                      <p:cBhvr>
                                        <p:cTn id="6" dur="4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3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85185E-6 L 0.02278 0.06504 L 0.12591 -0.22477 L 0.07148 0.27893 L 0.07721 0.27268 L 0.25755 -0.07014 L 0.34804 0.28403 L 0.46302 -0.0581 L 0.29192 -0.12917 L 0.52096 0.05694 " pathEditMode="relative" rAng="0" ptsTypes="AAAAAAAAAA">
                                      <p:cBhvr>
                                        <p:cTn id="10" dur="4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42" y="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" y="4827588"/>
            <a:ext cx="5416550" cy="381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4" name="Picture 2" descr="pasted-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1233488"/>
            <a:ext cx="5867400" cy="321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5" name="Picture 3" descr="pasted-imag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8" y="1119188"/>
            <a:ext cx="6176962" cy="344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6" name="Rectangle 4"/>
          <p:cNvSpPr>
            <a:spLocks/>
          </p:cNvSpPr>
          <p:nvPr/>
        </p:nvSpPr>
        <p:spPr bwMode="auto">
          <a:xfrm>
            <a:off x="1870075" y="422236"/>
            <a:ext cx="2346989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Molflow (1990)</a:t>
            </a:r>
          </a:p>
        </p:txBody>
      </p:sp>
      <p:sp>
        <p:nvSpPr>
          <p:cNvPr id="13317" name="Rectangle 5"/>
          <p:cNvSpPr>
            <a:spLocks/>
          </p:cNvSpPr>
          <p:nvPr/>
        </p:nvSpPr>
        <p:spPr bwMode="auto">
          <a:xfrm>
            <a:off x="2073431" y="850900"/>
            <a:ext cx="1940275" cy="410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000"/>
              <a:t>Roberto Kersevan</a:t>
            </a:r>
          </a:p>
        </p:txBody>
      </p:sp>
      <p:sp>
        <p:nvSpPr>
          <p:cNvPr id="13318" name="Rectangle 6"/>
          <p:cNvSpPr>
            <a:spLocks/>
          </p:cNvSpPr>
          <p:nvPr/>
        </p:nvSpPr>
        <p:spPr bwMode="auto">
          <a:xfrm>
            <a:off x="8042275" y="422236"/>
            <a:ext cx="2637132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Molflow+ (2008-)</a:t>
            </a:r>
          </a:p>
        </p:txBody>
      </p:sp>
      <p:pic>
        <p:nvPicPr>
          <p:cNvPr id="13319" name="Picture 7" descr="pasted-imag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288" y="6272213"/>
            <a:ext cx="2646362" cy="344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3320" name="Group 8"/>
          <p:cNvGrpSpPr>
            <a:grpSpLocks/>
          </p:cNvGrpSpPr>
          <p:nvPr/>
        </p:nvGrpSpPr>
        <p:grpSpPr bwMode="auto">
          <a:xfrm>
            <a:off x="7981950" y="4773613"/>
            <a:ext cx="3222625" cy="1279525"/>
            <a:chOff x="0" y="0"/>
            <a:chExt cx="3221476" cy="1278958"/>
          </a:xfrm>
        </p:grpSpPr>
        <p:pic>
          <p:nvPicPr>
            <p:cNvPr id="13321" name="Picture 9" descr="pasted-image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221476" cy="1278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322" name="Rectangle 10"/>
            <p:cNvSpPr>
              <a:spLocks/>
            </p:cNvSpPr>
            <p:nvPr/>
          </p:nvSpPr>
          <p:spPr bwMode="auto">
            <a:xfrm>
              <a:off x="104302" y="740952"/>
              <a:ext cx="517364" cy="2286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en-US" altLang="en-US" sz="900">
                  <a:latin typeface="Gill Sans SemiBold" charset="0"/>
                  <a:ea typeface="Gill Sans SemiBold" charset="0"/>
                  <a:cs typeface="Gill Sans SemiBold" charset="0"/>
                  <a:sym typeface="Gill Sans SemiBold" charset="0"/>
                </a:rPr>
                <a:t>molflow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2624138"/>
            <a:ext cx="4635500" cy="478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38" name="Picture 2" descr="pasted-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388" y="2644775"/>
            <a:ext cx="4221162" cy="478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39" name="Rectangle 3"/>
          <p:cNvSpPr>
            <a:spLocks/>
          </p:cNvSpPr>
          <p:nvPr/>
        </p:nvSpPr>
        <p:spPr bwMode="auto">
          <a:xfrm>
            <a:off x="4774208" y="652423"/>
            <a:ext cx="3857787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Step 1: creating geometry</a:t>
            </a:r>
          </a:p>
        </p:txBody>
      </p:sp>
      <p:sp>
        <p:nvSpPr>
          <p:cNvPr id="14340" name="Rectangle 4"/>
          <p:cNvSpPr>
            <a:spLocks/>
          </p:cNvSpPr>
          <p:nvPr/>
        </p:nvSpPr>
        <p:spPr bwMode="auto">
          <a:xfrm>
            <a:off x="2559050" y="1939271"/>
            <a:ext cx="812723" cy="595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3200"/>
              <a:t>CAD</a:t>
            </a:r>
          </a:p>
        </p:txBody>
      </p:sp>
      <p:sp>
        <p:nvSpPr>
          <p:cNvPr id="14341" name="Rectangle 5"/>
          <p:cNvSpPr>
            <a:spLocks/>
          </p:cNvSpPr>
          <p:nvPr/>
        </p:nvSpPr>
        <p:spPr bwMode="auto">
          <a:xfrm>
            <a:off x="8837613" y="1958321"/>
            <a:ext cx="1697581" cy="595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3200"/>
              <a:t>Molflow+</a:t>
            </a:r>
          </a:p>
        </p:txBody>
      </p:sp>
      <p:sp>
        <p:nvSpPr>
          <p:cNvPr id="14342" name="AutoShape 6"/>
          <p:cNvSpPr>
            <a:spLocks/>
          </p:cNvSpPr>
          <p:nvPr/>
        </p:nvSpPr>
        <p:spPr bwMode="auto">
          <a:xfrm>
            <a:off x="5507038" y="4241800"/>
            <a:ext cx="2079625" cy="1270000"/>
          </a:xfrm>
          <a:prstGeom prst="rightArrow">
            <a:avLst>
              <a:gd name="adj1" fmla="val 32000"/>
              <a:gd name="adj2" fmla="val 101889"/>
            </a:avLst>
          </a:prstGeom>
          <a:solidFill>
            <a:srgbClr val="80878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r>
              <a:rPr lang="en-US" altLang="en-US" sz="2000">
                <a:solidFill>
                  <a:srgbClr val="FFFFFF"/>
                </a:solidFill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STL format</a:t>
            </a:r>
          </a:p>
        </p:txBody>
      </p:sp>
      <p:sp>
        <p:nvSpPr>
          <p:cNvPr id="14343" name="Rectangle 7"/>
          <p:cNvSpPr>
            <a:spLocks/>
          </p:cNvSpPr>
          <p:nvPr/>
        </p:nvSpPr>
        <p:spPr bwMode="auto">
          <a:xfrm>
            <a:off x="2697163" y="28575"/>
            <a:ext cx="76977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4400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WORKING WITH MOLFLOW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832" y="1060376"/>
            <a:ext cx="9754961" cy="7916380"/>
          </a:xfrm>
          <a:prstGeom prst="rect">
            <a:avLst/>
          </a:prstGeom>
        </p:spPr>
      </p:pic>
      <p:sp>
        <p:nvSpPr>
          <p:cNvPr id="3" name="Rectangle 3"/>
          <p:cNvSpPr>
            <a:spLocks/>
          </p:cNvSpPr>
          <p:nvPr/>
        </p:nvSpPr>
        <p:spPr bwMode="auto">
          <a:xfrm>
            <a:off x="4702200" y="268288"/>
            <a:ext cx="3310778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Step 2: adding physics</a:t>
            </a:r>
          </a:p>
        </p:txBody>
      </p:sp>
    </p:spTree>
    <p:extLst>
      <p:ext uri="{BB962C8B-B14F-4D97-AF65-F5344CB8AC3E}">
        <p14:creationId xmlns:p14="http://schemas.microsoft.com/office/powerpoint/2010/main" val="41217197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3" name="Rectangle 9"/>
          <p:cNvSpPr>
            <a:spLocks/>
          </p:cNvSpPr>
          <p:nvPr/>
        </p:nvSpPr>
        <p:spPr bwMode="auto">
          <a:xfrm>
            <a:off x="4342279" y="709534"/>
            <a:ext cx="4407553" cy="53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2800"/>
              <a:t>Step 3: simulation and results</a:t>
            </a:r>
          </a:p>
        </p:txBody>
      </p:sp>
      <p:sp>
        <p:nvSpPr>
          <p:cNvPr id="16394" name="Rectangle 10"/>
          <p:cNvSpPr>
            <a:spLocks/>
          </p:cNvSpPr>
          <p:nvPr/>
        </p:nvSpPr>
        <p:spPr bwMode="auto">
          <a:xfrm>
            <a:off x="2697163" y="28575"/>
            <a:ext cx="76977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sz="4400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WORKING WITH MOLFLOW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792" y="2860576"/>
            <a:ext cx="10679015" cy="39343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784" y="7457"/>
            <a:ext cx="11041016" cy="79449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32223" y="8117160"/>
            <a:ext cx="28921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100 molecules</a:t>
            </a:r>
          </a:p>
        </p:txBody>
      </p:sp>
    </p:spTree>
    <p:extLst>
      <p:ext uri="{BB962C8B-B14F-4D97-AF65-F5344CB8AC3E}">
        <p14:creationId xmlns:p14="http://schemas.microsoft.com/office/powerpoint/2010/main" val="7492279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776" y="0"/>
            <a:ext cx="11050542" cy="81926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62240" y="8268420"/>
            <a:ext cx="31261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1000 molecules</a:t>
            </a:r>
          </a:p>
        </p:txBody>
      </p:sp>
    </p:spTree>
    <p:extLst>
      <p:ext uri="{BB962C8B-B14F-4D97-AF65-F5344CB8AC3E}">
        <p14:creationId xmlns:p14="http://schemas.microsoft.com/office/powerpoint/2010/main" val="295825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The problem</a:t>
            </a:r>
            <a:endParaRPr lang="en-GB" b="1" dirty="0"/>
          </a:p>
        </p:txBody>
      </p:sp>
      <p:pic>
        <p:nvPicPr>
          <p:cNvPr id="1026" name="Picture 2" descr="http://te-epc-lpc.web.cern.ch/te-epc-lpc/machines/lhc/pagesources/LHC-Underground-Layou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21" y="2899282"/>
            <a:ext cx="7312292" cy="516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www.sara.nl/sites/default/files/CERN_LHC_tunne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423" y="4024487"/>
            <a:ext cx="5274170" cy="29172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7586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784" y="0"/>
            <a:ext cx="10974332" cy="81164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10903" y="8261176"/>
            <a:ext cx="2868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10k molecules</a:t>
            </a:r>
          </a:p>
        </p:txBody>
      </p:sp>
    </p:spTree>
    <p:extLst>
      <p:ext uri="{BB962C8B-B14F-4D97-AF65-F5344CB8AC3E}">
        <p14:creationId xmlns:p14="http://schemas.microsoft.com/office/powerpoint/2010/main" val="2315333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776" y="0"/>
            <a:ext cx="11022523" cy="79925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32223" y="8117160"/>
            <a:ext cx="31021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100k molecules</a:t>
            </a:r>
          </a:p>
        </p:txBody>
      </p:sp>
    </p:spTree>
    <p:extLst>
      <p:ext uri="{BB962C8B-B14F-4D97-AF65-F5344CB8AC3E}">
        <p14:creationId xmlns:p14="http://schemas.microsoft.com/office/powerpoint/2010/main" val="4208358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32179" y="1770098"/>
            <a:ext cx="1167722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32179" y="3829191"/>
            <a:ext cx="1167722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632180" y="2573867"/>
            <a:ext cx="1228231" cy="45155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7" name="Oval 6"/>
          <p:cNvSpPr/>
          <p:nvPr/>
        </p:nvSpPr>
        <p:spPr>
          <a:xfrm>
            <a:off x="11081175" y="2591930"/>
            <a:ext cx="1228231" cy="45155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cxnSp>
        <p:nvCxnSpPr>
          <p:cNvPr id="8" name="Straight Connector 7"/>
          <p:cNvCxnSpPr/>
          <p:nvPr/>
        </p:nvCxnSpPr>
        <p:spPr>
          <a:xfrm>
            <a:off x="632179" y="5671538"/>
            <a:ext cx="1167722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32179" y="7730631"/>
            <a:ext cx="1167722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632180" y="6475307"/>
            <a:ext cx="1228231" cy="45155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11" name="Oval 10"/>
          <p:cNvSpPr/>
          <p:nvPr/>
        </p:nvSpPr>
        <p:spPr>
          <a:xfrm>
            <a:off x="11081175" y="6493370"/>
            <a:ext cx="1228231" cy="45155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12" name="Oval 11"/>
          <p:cNvSpPr/>
          <p:nvPr/>
        </p:nvSpPr>
        <p:spPr>
          <a:xfrm>
            <a:off x="1345635" y="5956019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13" name="Oval 12"/>
          <p:cNvSpPr/>
          <p:nvPr/>
        </p:nvSpPr>
        <p:spPr>
          <a:xfrm>
            <a:off x="2402275" y="6640127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14" name="Oval 13"/>
          <p:cNvSpPr/>
          <p:nvPr/>
        </p:nvSpPr>
        <p:spPr>
          <a:xfrm>
            <a:off x="1801709" y="7396481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15" name="Oval 14"/>
          <p:cNvSpPr/>
          <p:nvPr/>
        </p:nvSpPr>
        <p:spPr>
          <a:xfrm>
            <a:off x="3133800" y="7152642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16" name="Oval 15"/>
          <p:cNvSpPr/>
          <p:nvPr/>
        </p:nvSpPr>
        <p:spPr>
          <a:xfrm>
            <a:off x="3075099" y="6097131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17" name="Oval 16"/>
          <p:cNvSpPr/>
          <p:nvPr/>
        </p:nvSpPr>
        <p:spPr>
          <a:xfrm>
            <a:off x="3657605" y="6416605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18" name="Oval 17"/>
          <p:cNvSpPr/>
          <p:nvPr/>
        </p:nvSpPr>
        <p:spPr>
          <a:xfrm>
            <a:off x="4222049" y="7324233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19" name="Oval 18"/>
          <p:cNvSpPr/>
          <p:nvPr/>
        </p:nvSpPr>
        <p:spPr>
          <a:xfrm>
            <a:off x="4641995" y="6522723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0" name="Oval 19"/>
          <p:cNvSpPr/>
          <p:nvPr/>
        </p:nvSpPr>
        <p:spPr>
          <a:xfrm>
            <a:off x="5567682" y="6658190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1" name="Oval 20"/>
          <p:cNvSpPr/>
          <p:nvPr/>
        </p:nvSpPr>
        <p:spPr>
          <a:xfrm>
            <a:off x="6299207" y="7170705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2" name="Oval 21"/>
          <p:cNvSpPr/>
          <p:nvPr/>
        </p:nvSpPr>
        <p:spPr>
          <a:xfrm>
            <a:off x="6240505" y="6115193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3" name="Oval 22"/>
          <p:cNvSpPr/>
          <p:nvPr/>
        </p:nvSpPr>
        <p:spPr>
          <a:xfrm>
            <a:off x="6823012" y="6434668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4" name="Oval 23"/>
          <p:cNvSpPr/>
          <p:nvPr/>
        </p:nvSpPr>
        <p:spPr>
          <a:xfrm>
            <a:off x="7387456" y="7342296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5" name="Oval 24"/>
          <p:cNvSpPr/>
          <p:nvPr/>
        </p:nvSpPr>
        <p:spPr>
          <a:xfrm>
            <a:off x="7807401" y="6540786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6" name="Oval 25"/>
          <p:cNvSpPr/>
          <p:nvPr/>
        </p:nvSpPr>
        <p:spPr>
          <a:xfrm>
            <a:off x="8629241" y="6522723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7" name="Oval 26"/>
          <p:cNvSpPr/>
          <p:nvPr/>
        </p:nvSpPr>
        <p:spPr>
          <a:xfrm>
            <a:off x="9360767" y="7035238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8" name="Oval 27"/>
          <p:cNvSpPr/>
          <p:nvPr/>
        </p:nvSpPr>
        <p:spPr>
          <a:xfrm>
            <a:off x="9302065" y="5979727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29" name="Oval 28"/>
          <p:cNvSpPr/>
          <p:nvPr/>
        </p:nvSpPr>
        <p:spPr>
          <a:xfrm>
            <a:off x="9884572" y="6299201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0" name="Oval 29"/>
          <p:cNvSpPr/>
          <p:nvPr/>
        </p:nvSpPr>
        <p:spPr>
          <a:xfrm>
            <a:off x="10449015" y="7206830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1" name="Oval 30"/>
          <p:cNvSpPr/>
          <p:nvPr/>
        </p:nvSpPr>
        <p:spPr>
          <a:xfrm>
            <a:off x="10868961" y="6405319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2" name="Oval 31"/>
          <p:cNvSpPr/>
          <p:nvPr/>
        </p:nvSpPr>
        <p:spPr>
          <a:xfrm>
            <a:off x="8371857" y="7265532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3" name="Oval 32"/>
          <p:cNvSpPr/>
          <p:nvPr/>
        </p:nvSpPr>
        <p:spPr>
          <a:xfrm>
            <a:off x="7446158" y="6073423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4" name="Oval 33"/>
          <p:cNvSpPr/>
          <p:nvPr/>
        </p:nvSpPr>
        <p:spPr>
          <a:xfrm>
            <a:off x="5195149" y="7349069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5" name="Oval 34"/>
          <p:cNvSpPr/>
          <p:nvPr/>
        </p:nvSpPr>
        <p:spPr>
          <a:xfrm>
            <a:off x="4872304" y="6080195"/>
            <a:ext cx="117404" cy="11740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6" name="Explosion 2 35"/>
          <p:cNvSpPr/>
          <p:nvPr/>
        </p:nvSpPr>
        <p:spPr>
          <a:xfrm>
            <a:off x="4488537" y="1312172"/>
            <a:ext cx="3621341" cy="3165138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7" name="Arc 36"/>
          <p:cNvSpPr/>
          <p:nvPr/>
        </p:nvSpPr>
        <p:spPr>
          <a:xfrm>
            <a:off x="6301457" y="3324912"/>
            <a:ext cx="2524210" cy="2604014"/>
          </a:xfrm>
          <a:prstGeom prst="arc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8" name="Arc 37"/>
          <p:cNvSpPr/>
          <p:nvPr/>
        </p:nvSpPr>
        <p:spPr>
          <a:xfrm rot="20476009">
            <a:off x="6720843" y="2862441"/>
            <a:ext cx="2928341" cy="3531958"/>
          </a:xfrm>
          <a:prstGeom prst="arc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39" name="Arc 38"/>
          <p:cNvSpPr/>
          <p:nvPr/>
        </p:nvSpPr>
        <p:spPr>
          <a:xfrm rot="17974966">
            <a:off x="7093641" y="1121107"/>
            <a:ext cx="2928341" cy="3531958"/>
          </a:xfrm>
          <a:prstGeom prst="arc">
            <a:avLst>
              <a:gd name="adj1" fmla="val 16200000"/>
              <a:gd name="adj2" fmla="val 3943838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0" name="Arc 39"/>
          <p:cNvSpPr/>
          <p:nvPr/>
        </p:nvSpPr>
        <p:spPr>
          <a:xfrm rot="17974966">
            <a:off x="2401460" y="3802720"/>
            <a:ext cx="5587377" cy="4742351"/>
          </a:xfrm>
          <a:prstGeom prst="arc">
            <a:avLst>
              <a:gd name="adj1" fmla="val 16200000"/>
              <a:gd name="adj2" fmla="val 191201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1" name="Arc 40"/>
          <p:cNvSpPr/>
          <p:nvPr/>
        </p:nvSpPr>
        <p:spPr>
          <a:xfrm rot="21226317">
            <a:off x="537489" y="1972196"/>
            <a:ext cx="5587377" cy="4742351"/>
          </a:xfrm>
          <a:prstGeom prst="arc">
            <a:avLst>
              <a:gd name="adj1" fmla="val 16200000"/>
              <a:gd name="adj2" fmla="val 191201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2" name="Explosion 2 41"/>
          <p:cNvSpPr/>
          <p:nvPr/>
        </p:nvSpPr>
        <p:spPr>
          <a:xfrm rot="3106239">
            <a:off x="2263749" y="6525040"/>
            <a:ext cx="392912" cy="400622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3" name="Explosion 2 42"/>
          <p:cNvSpPr/>
          <p:nvPr/>
        </p:nvSpPr>
        <p:spPr>
          <a:xfrm rot="3106239">
            <a:off x="3551768" y="6268794"/>
            <a:ext cx="392912" cy="400622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4" name="Explosion 2 43"/>
          <p:cNvSpPr/>
          <p:nvPr/>
        </p:nvSpPr>
        <p:spPr>
          <a:xfrm rot="3106239">
            <a:off x="4510419" y="6400855"/>
            <a:ext cx="392912" cy="400622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5" name="Explosion 2 44"/>
          <p:cNvSpPr/>
          <p:nvPr/>
        </p:nvSpPr>
        <p:spPr>
          <a:xfrm rot="3106239">
            <a:off x="5464628" y="6533942"/>
            <a:ext cx="392912" cy="400622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6" name="Explosion 2 45"/>
          <p:cNvSpPr/>
          <p:nvPr/>
        </p:nvSpPr>
        <p:spPr>
          <a:xfrm rot="3106239">
            <a:off x="6696631" y="6311111"/>
            <a:ext cx="392912" cy="400622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7" name="Explosion 2 46"/>
          <p:cNvSpPr/>
          <p:nvPr/>
        </p:nvSpPr>
        <p:spPr>
          <a:xfrm rot="3106239">
            <a:off x="7689620" y="6449949"/>
            <a:ext cx="392912" cy="400622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8" name="Explosion 2 47"/>
          <p:cNvSpPr/>
          <p:nvPr/>
        </p:nvSpPr>
        <p:spPr>
          <a:xfrm rot="3106239">
            <a:off x="8510424" y="6446715"/>
            <a:ext cx="392912" cy="400622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sp>
        <p:nvSpPr>
          <p:cNvPr id="49" name="Explosion 2 48"/>
          <p:cNvSpPr/>
          <p:nvPr/>
        </p:nvSpPr>
        <p:spPr>
          <a:xfrm rot="3106239">
            <a:off x="10731208" y="6240958"/>
            <a:ext cx="392912" cy="400622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</p:spTree>
    <p:extLst>
      <p:ext uri="{BB962C8B-B14F-4D97-AF65-F5344CB8AC3E}">
        <p14:creationId xmlns:p14="http://schemas.microsoft.com/office/powerpoint/2010/main" val="146428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0.35339 -2.22222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6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-0.38399 -0.00255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06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0.3793 -0.00348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58" y="-185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-0.42643 -0.00509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28" y="-255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6561" y="1765070"/>
            <a:ext cx="12009378" cy="617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13" dirty="0">
                <a:solidFill>
                  <a:schemeClr val="accent1"/>
                </a:solidFill>
              </a:rPr>
              <a:t>LHC Pressure: below 0.0000000000001 * atmosphere (10</a:t>
            </a:r>
            <a:r>
              <a:rPr lang="en-US" sz="3413" baseline="30000" dirty="0">
                <a:solidFill>
                  <a:schemeClr val="accent1"/>
                </a:solidFill>
              </a:rPr>
              <a:t>-10</a:t>
            </a:r>
            <a:r>
              <a:rPr lang="en-US" sz="3413" dirty="0">
                <a:solidFill>
                  <a:schemeClr val="accent1"/>
                </a:solidFill>
              </a:rPr>
              <a:t> mbar) </a:t>
            </a:r>
            <a:endParaRPr lang="en-GB" sz="3413" dirty="0">
              <a:solidFill>
                <a:schemeClr val="accent1"/>
              </a:solidFill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10798641" y="4188097"/>
            <a:ext cx="638316" cy="1855830"/>
            <a:chOff x="1457567" y="2776451"/>
            <a:chExt cx="598422" cy="1739841"/>
          </a:xfrm>
        </p:grpSpPr>
        <p:cxnSp>
          <p:nvCxnSpPr>
            <p:cNvPr id="95" name="Straight Connector 94"/>
            <p:cNvCxnSpPr/>
            <p:nvPr/>
          </p:nvCxnSpPr>
          <p:spPr>
            <a:xfrm>
              <a:off x="1670858" y="2776451"/>
              <a:ext cx="0" cy="89777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1873135" y="2776451"/>
              <a:ext cx="0" cy="89777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7" name="Oval 96"/>
            <p:cNvSpPr/>
            <p:nvPr/>
          </p:nvSpPr>
          <p:spPr>
            <a:xfrm>
              <a:off x="1487978" y="3624349"/>
              <a:ext cx="548640" cy="54864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920"/>
            </a:p>
          </p:txBody>
        </p:sp>
        <p:cxnSp>
          <p:nvCxnSpPr>
            <p:cNvPr id="98" name="Straight Connector 97"/>
            <p:cNvCxnSpPr/>
            <p:nvPr/>
          </p:nvCxnSpPr>
          <p:spPr>
            <a:xfrm flipH="1">
              <a:off x="1813019" y="3806429"/>
              <a:ext cx="194310" cy="3451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flipH="1" flipV="1">
              <a:off x="1520125" y="3806428"/>
              <a:ext cx="194310" cy="3451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/>
            <p:cNvSpPr txBox="1"/>
            <p:nvPr/>
          </p:nvSpPr>
          <p:spPr>
            <a:xfrm>
              <a:off x="1457567" y="4214346"/>
              <a:ext cx="598422" cy="3019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93" dirty="0"/>
                <a:t>Pump</a:t>
              </a:r>
              <a:endParaRPr lang="en-GB" sz="1493" dirty="0"/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5579504" y="4188097"/>
            <a:ext cx="638316" cy="1855830"/>
            <a:chOff x="1457567" y="2776451"/>
            <a:chExt cx="598422" cy="1739841"/>
          </a:xfrm>
        </p:grpSpPr>
        <p:cxnSp>
          <p:nvCxnSpPr>
            <p:cNvPr id="88" name="Straight Connector 87"/>
            <p:cNvCxnSpPr/>
            <p:nvPr/>
          </p:nvCxnSpPr>
          <p:spPr>
            <a:xfrm>
              <a:off x="1670858" y="2776451"/>
              <a:ext cx="0" cy="89777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1873135" y="2776451"/>
              <a:ext cx="0" cy="89777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0" name="Oval 89"/>
            <p:cNvSpPr/>
            <p:nvPr/>
          </p:nvSpPr>
          <p:spPr>
            <a:xfrm>
              <a:off x="1487978" y="3624349"/>
              <a:ext cx="548640" cy="54864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920"/>
            </a:p>
          </p:txBody>
        </p:sp>
        <p:cxnSp>
          <p:nvCxnSpPr>
            <p:cNvPr id="91" name="Straight Connector 90"/>
            <p:cNvCxnSpPr/>
            <p:nvPr/>
          </p:nvCxnSpPr>
          <p:spPr>
            <a:xfrm flipH="1">
              <a:off x="1813019" y="3806429"/>
              <a:ext cx="194310" cy="3451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 flipV="1">
              <a:off x="1520125" y="3806428"/>
              <a:ext cx="194310" cy="3451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/>
            <p:cNvSpPr txBox="1"/>
            <p:nvPr/>
          </p:nvSpPr>
          <p:spPr>
            <a:xfrm>
              <a:off x="1457567" y="4214346"/>
              <a:ext cx="598422" cy="3019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93" dirty="0"/>
                <a:t>Pump</a:t>
              </a:r>
              <a:endParaRPr lang="en-GB" sz="1493" dirty="0"/>
            </a:p>
          </p:txBody>
        </p:sp>
      </p:grpSp>
      <p:sp>
        <p:nvSpPr>
          <p:cNvPr id="3" name="Rectangle 2"/>
          <p:cNvSpPr/>
          <p:nvPr/>
        </p:nvSpPr>
        <p:spPr>
          <a:xfrm>
            <a:off x="1108363" y="3648733"/>
            <a:ext cx="5045271" cy="53201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60" dirty="0">
                <a:solidFill>
                  <a:schemeClr val="bg1"/>
                </a:solidFill>
              </a:rPr>
              <a:t>LHC dipole</a:t>
            </a:r>
            <a:endParaRPr lang="en-GB" sz="256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32940" y="3648733"/>
            <a:ext cx="5045271" cy="53201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60" dirty="0"/>
              <a:t>LHC dipole</a:t>
            </a:r>
            <a:endParaRPr lang="en-GB" sz="2560" dirty="0"/>
          </a:p>
        </p:txBody>
      </p:sp>
      <p:grpSp>
        <p:nvGrpSpPr>
          <p:cNvPr id="22" name="Group 21"/>
          <p:cNvGrpSpPr/>
          <p:nvPr/>
        </p:nvGrpSpPr>
        <p:grpSpPr>
          <a:xfrm>
            <a:off x="6153634" y="3489127"/>
            <a:ext cx="577449" cy="162560"/>
            <a:chOff x="5461461" y="3133897"/>
            <a:chExt cx="541358" cy="152400"/>
          </a:xfrm>
        </p:grpSpPr>
        <p:cxnSp>
          <p:nvCxnSpPr>
            <p:cNvPr id="6" name="Straight Connector 5"/>
            <p:cNvCxnSpPr/>
            <p:nvPr/>
          </p:nvCxnSpPr>
          <p:spPr>
            <a:xfrm flipV="1">
              <a:off x="5461461" y="3133897"/>
              <a:ext cx="115099" cy="14963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 flipV="1">
              <a:off x="5558054" y="3133897"/>
              <a:ext cx="94851" cy="152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5636418" y="3133897"/>
              <a:ext cx="115099" cy="14963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 flipV="1">
              <a:off x="5733011" y="3133897"/>
              <a:ext cx="94851" cy="152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5811375" y="3133897"/>
              <a:ext cx="115099" cy="14963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 flipV="1">
              <a:off x="5907968" y="3133897"/>
              <a:ext cx="94851" cy="152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 rot="10800000">
            <a:off x="6157025" y="4180748"/>
            <a:ext cx="577449" cy="162560"/>
            <a:chOff x="5508886" y="3960191"/>
            <a:chExt cx="541358" cy="152400"/>
          </a:xfrm>
        </p:grpSpPr>
        <p:cxnSp>
          <p:nvCxnSpPr>
            <p:cNvPr id="15" name="Straight Connector 14"/>
            <p:cNvCxnSpPr/>
            <p:nvPr/>
          </p:nvCxnSpPr>
          <p:spPr>
            <a:xfrm flipV="1">
              <a:off x="5508886" y="3960191"/>
              <a:ext cx="115099" cy="14963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 flipV="1">
              <a:off x="5605479" y="3960191"/>
              <a:ext cx="94851" cy="152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5683843" y="3960191"/>
              <a:ext cx="115099" cy="14963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 flipV="1">
              <a:off x="5780436" y="3960191"/>
              <a:ext cx="94851" cy="152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5858800" y="3960191"/>
              <a:ext cx="115099" cy="14963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 flipV="1">
              <a:off x="5955393" y="3960191"/>
              <a:ext cx="94851" cy="1524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 85"/>
          <p:cNvGrpSpPr/>
          <p:nvPr/>
        </p:nvGrpSpPr>
        <p:grpSpPr>
          <a:xfrm>
            <a:off x="1554737" y="4180748"/>
            <a:ext cx="638316" cy="1855830"/>
            <a:chOff x="1457567" y="2776451"/>
            <a:chExt cx="598422" cy="1739841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1670858" y="2776451"/>
              <a:ext cx="0" cy="89777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873135" y="2776451"/>
              <a:ext cx="0" cy="89777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Oval 25"/>
            <p:cNvSpPr/>
            <p:nvPr/>
          </p:nvSpPr>
          <p:spPr>
            <a:xfrm>
              <a:off x="1487978" y="3624349"/>
              <a:ext cx="548640" cy="54864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920"/>
            </a:p>
          </p:txBody>
        </p:sp>
        <p:cxnSp>
          <p:nvCxnSpPr>
            <p:cNvPr id="31" name="Straight Connector 30"/>
            <p:cNvCxnSpPr/>
            <p:nvPr/>
          </p:nvCxnSpPr>
          <p:spPr>
            <a:xfrm flipH="1">
              <a:off x="1813019" y="3806429"/>
              <a:ext cx="194310" cy="3451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 flipV="1">
              <a:off x="1520125" y="3806428"/>
              <a:ext cx="194310" cy="3451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1457567" y="4214346"/>
              <a:ext cx="598422" cy="3019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93" dirty="0"/>
                <a:t>Pump</a:t>
              </a:r>
              <a:endParaRPr lang="en-GB" sz="1493" dirty="0"/>
            </a:p>
          </p:txBody>
        </p:sp>
      </p:grpSp>
      <p:pic>
        <p:nvPicPr>
          <p:cNvPr id="51" name="Picture 5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942" y="1330691"/>
            <a:ext cx="5325997" cy="710132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19" t="10513" r="20318" b="15193"/>
          <a:stretch/>
        </p:blipFill>
        <p:spPr>
          <a:xfrm>
            <a:off x="7964306" y="2879983"/>
            <a:ext cx="5052533" cy="4142403"/>
          </a:xfrm>
          <a:prstGeom prst="roundRect">
            <a:avLst/>
          </a:prstGeom>
        </p:spPr>
      </p:pic>
      <p:sp>
        <p:nvSpPr>
          <p:cNvPr id="52" name="Rounded Rectangle 51"/>
          <p:cNvSpPr/>
          <p:nvPr/>
        </p:nvSpPr>
        <p:spPr>
          <a:xfrm>
            <a:off x="1179300" y="4925568"/>
            <a:ext cx="1312302" cy="132116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cxnSp>
        <p:nvCxnSpPr>
          <p:cNvPr id="54" name="Straight Connector 53"/>
          <p:cNvCxnSpPr/>
          <p:nvPr/>
        </p:nvCxnSpPr>
        <p:spPr>
          <a:xfrm flipV="1">
            <a:off x="2340864" y="1330690"/>
            <a:ext cx="693280" cy="35948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2340864" y="6246738"/>
            <a:ext cx="693280" cy="21852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ounded Rectangle 57"/>
          <p:cNvSpPr/>
          <p:nvPr/>
        </p:nvSpPr>
        <p:spPr>
          <a:xfrm>
            <a:off x="6526876" y="5988158"/>
            <a:ext cx="1187067" cy="8792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/>
          </a:p>
        </p:txBody>
      </p:sp>
      <p:cxnSp>
        <p:nvCxnSpPr>
          <p:cNvPr id="59" name="Straight Connector 58"/>
          <p:cNvCxnSpPr/>
          <p:nvPr/>
        </p:nvCxnSpPr>
        <p:spPr>
          <a:xfrm flipV="1">
            <a:off x="7535296" y="3287733"/>
            <a:ext cx="458540" cy="27004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V="1">
            <a:off x="7535297" y="6863276"/>
            <a:ext cx="678943" cy="41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3882997" y="2627133"/>
            <a:ext cx="1110942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20" dirty="0"/>
              <a:t>Gauges</a:t>
            </a:r>
          </a:p>
        </p:txBody>
      </p:sp>
      <p:cxnSp>
        <p:nvCxnSpPr>
          <p:cNvPr id="67" name="Straight Connector 66"/>
          <p:cNvCxnSpPr/>
          <p:nvPr/>
        </p:nvCxnSpPr>
        <p:spPr>
          <a:xfrm>
            <a:off x="4832242" y="2903913"/>
            <a:ext cx="1076976" cy="10646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4382123" y="7479342"/>
            <a:ext cx="906086" cy="3877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920" dirty="0"/>
              <a:t>Pumps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333469" y="4484283"/>
            <a:ext cx="906086" cy="3877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920" dirty="0"/>
              <a:t>Valves</a:t>
            </a:r>
          </a:p>
        </p:txBody>
      </p:sp>
      <p:cxnSp>
        <p:nvCxnSpPr>
          <p:cNvPr id="72" name="Straight Connector 71"/>
          <p:cNvCxnSpPr/>
          <p:nvPr/>
        </p:nvCxnSpPr>
        <p:spPr>
          <a:xfrm>
            <a:off x="5270353" y="4672192"/>
            <a:ext cx="1286495" cy="1051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4832242" y="2892323"/>
            <a:ext cx="2144622" cy="8796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4832242" y="2880732"/>
            <a:ext cx="1493458" cy="11161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5275525" y="7653364"/>
            <a:ext cx="1118708" cy="861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flipV="1">
            <a:off x="5271397" y="6090012"/>
            <a:ext cx="1068858" cy="14657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9406295" y="6914699"/>
            <a:ext cx="2775375" cy="14713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04810" indent="-304810">
              <a:buFont typeface="Arial" panose="020B0604020202020204" pitchFamily="34" charset="0"/>
              <a:buChar char="•"/>
            </a:pPr>
            <a:r>
              <a:rPr lang="en-US" sz="2987" dirty="0"/>
              <a:t>Venting</a:t>
            </a:r>
          </a:p>
          <a:p>
            <a:pPr marL="304810" indent="-304810">
              <a:buFont typeface="Arial" panose="020B0604020202020204" pitchFamily="34" charset="0"/>
              <a:buChar char="•"/>
            </a:pPr>
            <a:r>
              <a:rPr lang="en-US" sz="2987" dirty="0"/>
              <a:t>Leak detection</a:t>
            </a:r>
          </a:p>
          <a:p>
            <a:pPr marL="304810" indent="-304810">
              <a:buFont typeface="Arial" panose="020B0604020202020204" pitchFamily="34" charset="0"/>
              <a:buChar char="•"/>
            </a:pPr>
            <a:r>
              <a:rPr lang="en-US" sz="2987" dirty="0"/>
              <a:t>Bakeout</a:t>
            </a:r>
            <a:endParaRPr lang="en-GB" sz="2987" dirty="0"/>
          </a:p>
        </p:txBody>
      </p:sp>
    </p:spTree>
    <p:extLst>
      <p:ext uri="{BB962C8B-B14F-4D97-AF65-F5344CB8AC3E}">
        <p14:creationId xmlns:p14="http://schemas.microsoft.com/office/powerpoint/2010/main" val="155468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8" grpId="0" animBg="1"/>
      <p:bldP spid="66" grpId="0"/>
      <p:bldP spid="70" grpId="0" animBg="1"/>
      <p:bldP spid="71" grpId="0" animBg="1"/>
      <p:bldP spid="8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t_of_molecules">
            <a:hlinkClick r:id="" action="ppaction://media"/>
            <a:extLst>
              <a:ext uri="{FF2B5EF4-FFF2-40B4-BE49-F238E27FC236}">
                <a16:creationId xmlns:a16="http://schemas.microsoft.com/office/drawing/2014/main" id="{ED96B40F-06D4-416D-A31F-222AC65B91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0363" y="1055868"/>
            <a:ext cx="6062414" cy="6851204"/>
          </a:xfrm>
          <a:prstGeom prst="rect">
            <a:avLst/>
          </a:prstGeom>
        </p:spPr>
      </p:pic>
      <p:pic>
        <p:nvPicPr>
          <p:cNvPr id="4" name="few_molecules">
            <a:hlinkClick r:id="" action="ppaction://media"/>
            <a:extLst>
              <a:ext uri="{FF2B5EF4-FFF2-40B4-BE49-F238E27FC236}">
                <a16:creationId xmlns:a16="http://schemas.microsoft.com/office/drawing/2014/main" id="{8C869D58-FE9A-49E2-B66D-ADB5DE71F92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46416" y="1060376"/>
            <a:ext cx="6058425" cy="68466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B8CC80-1D66-4AD1-AB12-9A99BFCF3B22}"/>
              </a:ext>
            </a:extLst>
          </p:cNvPr>
          <p:cNvSpPr txBox="1"/>
          <p:nvPr/>
        </p:nvSpPr>
        <p:spPr>
          <a:xfrm>
            <a:off x="896418" y="392188"/>
            <a:ext cx="50903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High pressure: fluid dynamics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98B487-AE85-478C-8A6E-A0B39369E42A}"/>
              </a:ext>
            </a:extLst>
          </p:cNvPr>
          <p:cNvSpPr txBox="1"/>
          <p:nvPr/>
        </p:nvSpPr>
        <p:spPr>
          <a:xfrm>
            <a:off x="7222480" y="392187"/>
            <a:ext cx="47229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High vacuum: random walk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10D822-D87A-4DEF-A28A-F6B4C7190B4A}"/>
              </a:ext>
            </a:extLst>
          </p:cNvPr>
          <p:cNvSpPr txBox="1"/>
          <p:nvPr/>
        </p:nvSpPr>
        <p:spPr>
          <a:xfrm>
            <a:off x="1965896" y="8174512"/>
            <a:ext cx="3050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Pumping by </a:t>
            </a:r>
            <a:r>
              <a:rPr lang="en-US" sz="2800" b="1"/>
              <a:t>suction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E8F1FE-AA94-43A5-94F3-1D897405BA22}"/>
              </a:ext>
            </a:extLst>
          </p:cNvPr>
          <p:cNvSpPr txBox="1"/>
          <p:nvPr/>
        </p:nvSpPr>
        <p:spPr>
          <a:xfrm>
            <a:off x="8446616" y="8170004"/>
            <a:ext cx="31281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Pumping by </a:t>
            </a:r>
            <a:r>
              <a:rPr lang="en-US" sz="2800" b="1"/>
              <a:t>capture</a:t>
            </a:r>
          </a:p>
        </p:txBody>
      </p:sp>
    </p:spTree>
    <p:extLst>
      <p:ext uri="{BB962C8B-B14F-4D97-AF65-F5344CB8AC3E}">
        <p14:creationId xmlns:p14="http://schemas.microsoft.com/office/powerpoint/2010/main" val="245368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84724" y="331842"/>
            <a:ext cx="10534650" cy="1446212"/>
          </a:xfrm>
        </p:spPr>
        <p:txBody>
          <a:bodyPr/>
          <a:lstStyle/>
          <a:p>
            <a:pPr algn="ctr"/>
            <a:r>
              <a:rPr lang="en-US"/>
              <a:t>Analytic methods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2347627" y="2674592"/>
            <a:ext cx="29564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Utopia-Italic"/>
              </a:rPr>
              <a:t>p=Q/S</a:t>
            </a:r>
          </a:p>
          <a:p>
            <a:pPr algn="ctr"/>
            <a:r>
              <a:rPr lang="en-US" sz="4000" dirty="0">
                <a:latin typeface="Utopia-Italic"/>
              </a:rPr>
              <a:t>Q=C*</a:t>
            </a:r>
            <a:r>
              <a:rPr lang="en-US" sz="4000" dirty="0" err="1">
                <a:latin typeface="Utopia-Italic"/>
              </a:rPr>
              <a:t>dp</a:t>
            </a:r>
            <a:endParaRPr lang="en-US" sz="40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793408" y="2580166"/>
            <a:ext cx="1936" cy="2670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25436" y="3494598"/>
            <a:ext cx="16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Gas throughput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15127" y="2186775"/>
            <a:ext cx="1632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Pumping speed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431631" y="2519685"/>
            <a:ext cx="1936" cy="2670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600638" y="3144020"/>
            <a:ext cx="319315" cy="60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07627" y="2902938"/>
            <a:ext cx="989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Pressure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06596" y="2186211"/>
            <a:ext cx="107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Gas input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423394" y="3688573"/>
            <a:ext cx="319315" cy="60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450533" y="4215277"/>
            <a:ext cx="1412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Conductance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15126" y="4213201"/>
            <a:ext cx="1993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Pressure difference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3728837" y="3927707"/>
            <a:ext cx="2905" cy="302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4434731" y="3935241"/>
            <a:ext cx="2901" cy="302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453" y="1898684"/>
            <a:ext cx="6225820" cy="2875253"/>
          </a:xfrm>
          <a:prstGeom prst="rect">
            <a:avLst/>
          </a:prstGeom>
        </p:spPr>
      </p:pic>
      <p:pic>
        <p:nvPicPr>
          <p:cNvPr id="18" name="Picture 17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448" y="5236840"/>
            <a:ext cx="4840668" cy="2583765"/>
          </a:xfrm>
          <a:prstGeom prst="rect">
            <a:avLst/>
          </a:prstGeom>
        </p:spPr>
      </p:pic>
      <p:pic>
        <p:nvPicPr>
          <p:cNvPr id="19" name="Picture 1" descr="pasted-imag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" t="18878" r="3804" b="2162"/>
          <a:stretch>
            <a:fillRect/>
          </a:stretch>
        </p:blipFill>
        <p:spPr bwMode="auto">
          <a:xfrm>
            <a:off x="888230" y="4986936"/>
            <a:ext cx="5065447" cy="3567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737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10" grpId="0"/>
      <p:bldP spid="11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1225550"/>
            <a:ext cx="4749800" cy="680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6" name="Picture 2" descr="pasted-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638" y="1225550"/>
            <a:ext cx="4749800" cy="680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8" name="Rectangle 4"/>
          <p:cNvSpPr>
            <a:spLocks/>
          </p:cNvSpPr>
          <p:nvPr/>
        </p:nvSpPr>
        <p:spPr bwMode="auto">
          <a:xfrm>
            <a:off x="309712" y="268288"/>
            <a:ext cx="10848702" cy="779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n-US" altLang="en-US" sz="4400">
                <a:latin typeface="Gill Sans SemiBold" charset="0"/>
                <a:ea typeface="Gill Sans SemiBold" charset="0"/>
                <a:cs typeface="Gill Sans SemiBold" charset="0"/>
                <a:sym typeface="Gill Sans SemiBold" charset="0"/>
              </a:rPr>
              <a:t>Difficulty: Conductance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31"/>
          <a:stretch/>
        </p:blipFill>
        <p:spPr>
          <a:xfrm>
            <a:off x="263921" y="3149378"/>
            <a:ext cx="6360143" cy="3667081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306" y="1551970"/>
            <a:ext cx="5339319" cy="663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9261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87042" y="522898"/>
            <a:ext cx="11217275" cy="1412875"/>
          </a:xfrm>
        </p:spPr>
        <p:txBody>
          <a:bodyPr/>
          <a:lstStyle/>
          <a:p>
            <a:pPr algn="ctr"/>
            <a:r>
              <a:rPr lang="en-US" b="1" dirty="0"/>
              <a:t>The idea: </a:t>
            </a:r>
            <a:r>
              <a:rPr lang="en-US" dirty="0"/>
              <a:t>Monte Carlo method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368643" y="2707456"/>
            <a:ext cx="4555505" cy="45555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5" name="Oval 4"/>
          <p:cNvSpPr/>
          <p:nvPr/>
        </p:nvSpPr>
        <p:spPr>
          <a:xfrm>
            <a:off x="368643" y="2707456"/>
            <a:ext cx="4555505" cy="455550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6" name="TextBox 5"/>
          <p:cNvSpPr txBox="1"/>
          <p:nvPr/>
        </p:nvSpPr>
        <p:spPr>
          <a:xfrm>
            <a:off x="1928761" y="4250821"/>
            <a:ext cx="1435265" cy="14056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267" b="1" dirty="0">
                <a:solidFill>
                  <a:schemeClr val="bg1"/>
                </a:solidFill>
              </a:rPr>
              <a:t>Circle</a:t>
            </a:r>
          </a:p>
          <a:p>
            <a:pPr algn="ctr"/>
            <a:r>
              <a:rPr lang="en-US" sz="4267" b="1" dirty="0">
                <a:solidFill>
                  <a:schemeClr val="bg1"/>
                </a:solidFill>
              </a:rPr>
              <a:t>R=1</a:t>
            </a:r>
            <a:endParaRPr lang="en-US" sz="256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75728" y="7380721"/>
            <a:ext cx="2729914" cy="8145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693" b="1" dirty="0">
                <a:solidFill>
                  <a:schemeClr val="accent1"/>
                </a:solidFill>
              </a:rPr>
              <a:t>Area=3.14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568" y="5046102"/>
            <a:ext cx="3016468" cy="17996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567" y="2707456"/>
            <a:ext cx="7230699" cy="22491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3455" y="5524935"/>
            <a:ext cx="4330229" cy="8419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5192" y="6974811"/>
            <a:ext cx="6119125" cy="125697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6487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FFFFFF"/>
      </a:accent3>
      <a:accent4>
        <a:srgbClr val="000000"/>
      </a:accent4>
      <a:accent5>
        <a:srgbClr val="BED2D6"/>
      </a:accent5>
      <a:accent6>
        <a:srgbClr val="8B8766"/>
      </a:accent6>
      <a:hlink>
        <a:srgbClr val="0000FF"/>
      </a:hlink>
      <a:folHlink>
        <a:srgbClr val="FF00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86</TotalTime>
  <Words>218</Words>
  <Application>Microsoft Macintosh PowerPoint</Application>
  <PresentationFormat>Custom</PresentationFormat>
  <Paragraphs>64</Paragraphs>
  <Slides>21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Gill Sans SemiBold</vt:lpstr>
      <vt:lpstr>Helvetica Neue</vt:lpstr>
      <vt:lpstr>Utopia-Italic</vt:lpstr>
      <vt:lpstr>Retrospect</vt:lpstr>
      <vt:lpstr>PowerPoint Presentation</vt:lpstr>
      <vt:lpstr>The problem</vt:lpstr>
      <vt:lpstr>PowerPoint Presentation</vt:lpstr>
      <vt:lpstr>PowerPoint Presentation</vt:lpstr>
      <vt:lpstr>PowerPoint Presentation</vt:lpstr>
      <vt:lpstr>Analytic methods</vt:lpstr>
      <vt:lpstr>PowerPoint Presentation</vt:lpstr>
      <vt:lpstr>PowerPoint Presentation</vt:lpstr>
      <vt:lpstr>The idea: Monte Carlo method</vt:lpstr>
      <vt:lpstr>Monte Carlo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Marton Ady</dc:creator>
  <cp:lastModifiedBy>Márton Ady</cp:lastModifiedBy>
  <cp:revision>11</cp:revision>
  <dcterms:modified xsi:type="dcterms:W3CDTF">2021-02-15T09:00:36Z</dcterms:modified>
</cp:coreProperties>
</file>