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7" r:id="rId12"/>
    <p:sldId id="278" r:id="rId13"/>
    <p:sldId id="273" r:id="rId14"/>
    <p:sldId id="274" r:id="rId15"/>
    <p:sldId id="269" r:id="rId16"/>
    <p:sldId id="270" r:id="rId17"/>
    <p:sldId id="271" r:id="rId18"/>
    <p:sldId id="272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58C2B-567E-4641-997E-3C74D1BBFA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B54A7-7AC3-46BA-B7A2-0CF46DAFA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6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3396-F814-488A-B347-D32D9E0F4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B86E-F203-4DF8-932E-33E519C12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C0385-AEF0-4BF5-B2E5-5F54E52E6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23/11/2011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DC237-4A6E-4C8A-81E7-DD6EF4AB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Kersevan, CERN: Practical applications: TPMC realization with Molflow+ 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73250-52FF-44E0-AAD6-0F984B0E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08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024E-469C-46C6-A74E-F551ADF4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AC131-7C72-4596-91D6-CC338FEE0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362FB-8C4C-415F-A631-162B10BE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23/11/2011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3469-39B1-4BAF-AB08-2EE07A19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Kersevan, CERN: Practical applications: TPMC realization with Molflow+ 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05EFB-AF90-4E0C-A84A-3868518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55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3C22A-46E3-4487-A84F-2080AACFC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8E6A7-6714-488E-A43D-0BADCCCAD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E9E5A-7B4F-47AC-85E0-A283EDD0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23/11/2011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BACB6-9982-41E8-BF8D-C2FA20AA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Kersevan, CERN: Practical applications: TPMC realization with Molflow+ 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F20C-F3A8-4670-AAA0-B02DDABC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900D-E2F4-47BD-9CE5-78C9D0D0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E5612-00E6-41E5-9FE9-C5FF4A753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1E010-77AD-4A86-B625-FAC2D161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23/11/2011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7ABA4-682E-4969-84AD-EC0E116E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Kersevan, CERN: Practical applications: TPMC realization with Molflow+ 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FFBB-5067-44EE-9162-35C846B8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9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EE86-A96A-4A17-A7BB-95F8FD48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C73B9-C0EA-4E72-8004-0C4A5AFDA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1C39-ECD0-44F8-93D2-A54D7244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23/11/2011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6EFA7-E06F-4EFC-8360-24ADCBAB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Kersevan, CERN: Practical applications: TPMC realization with Molflow+ 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7F70B-C65E-4278-8C77-FD26E5D3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0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0830-4DC8-46FD-9FDC-8A7A598B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CE3C-4020-442E-BC00-CD098A872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0CAEA-018E-4AA0-A674-16E8221E4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9C1FF-E08C-44AF-96C7-A79377CF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23/11/2011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897E7-5211-49FB-A25C-9999E2D3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Kersevan, CERN: Practical applications: TPMC realization with Molflow+ code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9F2C1-F29A-4903-9D80-0A41DE8A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37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BC31-0F21-4B1C-B9DC-B6813939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E81CA-127D-4009-91A9-4EC7D6A9D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03567-1A73-4817-A954-27AD61981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DC226-DAD8-4506-BC6D-C4DC29CE6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6D5EA-8E09-4405-9178-963E85E71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6C41B7-4236-491F-AF2A-6FC9AD5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23/11/2011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A081E-C660-4F77-9E4E-F066351C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Kersevan, CERN: Practical applications: TPMC realization with Molflow+ code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B976E-B7ED-487B-8C3B-932B0781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88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D463-3B55-4554-A7C3-9263996F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990BC-1209-4957-BC5A-97299737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23/11/2011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AFC3B-9DA1-43AE-94D5-03B243C3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Kersevan, CERN: Practical applications: TPMC realization with Molflow+ code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06A43-892C-4F06-BDF2-D6DE8516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3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B8767A-24C6-4DEE-B219-6AC040E9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23/11/2011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97D2C-E83D-40F2-9C82-FFF9E942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7844" y="6492874"/>
            <a:ext cx="9773867" cy="365125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R. Kersevan, CERN: Practical applications: TPMC realization with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Molflow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12994-1765-4EB6-A6A4-B95D8263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5973" y="6487334"/>
            <a:ext cx="877110" cy="365125"/>
          </a:xfrm>
        </p:spPr>
        <p:txBody>
          <a:bodyPr/>
          <a:lstStyle/>
          <a:p>
            <a:fld id="{1C569C32-282A-4C7F-99BC-66CFEE921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62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69D3-7765-4F3B-BA35-9D7D0B54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3DA59-1F61-4BC8-A981-644AF3B73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B5159-D31C-402D-B834-E07EF93A5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22285-7317-44FA-89F3-E1274540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23/11/2011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12D51-F855-42A0-9804-67684563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Kersevan, CERN: Practical applications: TPMC realization with Molflow+ code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D9B2B-67AB-4CC7-9BA8-701B324C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8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96A5-889A-4D69-BCBE-544822EF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57B41-707D-4FDB-812B-F7FD1F32F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631D-1A95-4C27-AA8C-78CDB601A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A3DD9-6562-4159-BF7D-A002E7DE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23/11/2011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61F3F-F424-4CEE-83A7-95DC0E00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Kersevan, CERN: Practical applications: TPMC realization with Molflow+ code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EB8B6-CC91-463A-BF58-B44C358F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0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36C88-3A8A-4E89-8B86-13B8EBB1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604CA-9FB3-4232-BF7E-1D38B7F58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C4106-E44A-4579-80E1-7ABC47269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23/11/2011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C6BF6-E21A-4DAB-AAB3-E9F4970D9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R. Kersevan, CERN: Practical applications: TPMC realization with Molflow+ 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3DFF-63E6-408D-8D88-038442483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69C32-282A-4C7F-99BC-66CFEE921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6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olflow.web.cern.ch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4EC4A8-B944-43EF-AA8C-9C0A038B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7079"/>
            <a:ext cx="756781" cy="7075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ACC5ED-1838-404D-8110-8C4E7BB93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41" y="6150410"/>
            <a:ext cx="1041359" cy="70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40607A-3367-4616-8ED9-1E8EFAEFDAF1}"/>
              </a:ext>
            </a:extLst>
          </p:cNvPr>
          <p:cNvSpPr txBox="1"/>
          <p:nvPr/>
        </p:nvSpPr>
        <p:spPr>
          <a:xfrm>
            <a:off x="0" y="680517"/>
            <a:ext cx="12192000" cy="239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TPMC realization with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Molflow</a:t>
            </a: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+ code</a:t>
            </a:r>
            <a:endParaRPr lang="en-US" sz="800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Roberto Kersevan</a:t>
            </a:r>
            <a:r>
              <a:rPr lang="en-US" b="1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en-US" sz="800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Acknowledging </a:t>
            </a:r>
            <a:r>
              <a:rPr lang="en-US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Marton Ady</a:t>
            </a:r>
            <a:r>
              <a:rPr lang="en-US" b="1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Pascal Baehr</a:t>
            </a:r>
            <a:r>
              <a:rPr lang="en-US" b="1" u="sng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b="1" baseline="30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b="1" baseline="30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Vacuum Surfaces and Coatings Group, Technology Department, CERN, Geneva, CH</a:t>
            </a:r>
          </a:p>
          <a:p>
            <a:pPr algn="ctr"/>
            <a:r>
              <a:rPr lang="en-US" sz="1400" b="1" baseline="30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Presently at Intel,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Garching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DE</a:t>
            </a:r>
            <a:endParaRPr lang="en-GB" sz="1400" b="1" baseline="30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400" b="1" baseline="30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AC669117-2BAF-47EC-ABB5-732A7C6A8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6545"/>
            <a:ext cx="3329244" cy="18719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E044AC-2779-4C62-8481-5FDF94CCD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88" y="3346545"/>
            <a:ext cx="3329243" cy="18719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5901B-6B2B-46B8-B543-2632D2768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8611" y="2758024"/>
            <a:ext cx="5514777" cy="3446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930B7-4504-4AD0-A141-44E88599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622E9-D869-2D2E-9B20-48C08DE3C3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521"/>
            <a:ext cx="12192000" cy="60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1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r>
              <a:rPr lang="en-US" dirty="0"/>
              <a:t> ; DEVELOPERS menu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128B3-E0B2-4118-9C7F-4009496AC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36" y="595116"/>
            <a:ext cx="7099741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8A83C9-F833-4B83-92D1-75AC557C3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85" y="1037568"/>
            <a:ext cx="7088810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2C75CE-4EF2-4E3E-BD92-4CB38622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r>
              <a:rPr lang="en-US" dirty="0"/>
              <a:t> ; website visits, downloads, and more…</a:t>
            </a: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7886DF-FBC3-4114-AAF8-92C958EB774B}"/>
              </a:ext>
            </a:extLst>
          </p:cNvPr>
          <p:cNvSpPr>
            <a:spLocks noGrp="1"/>
          </p:cNvSpPr>
          <p:nvPr/>
        </p:nvSpPr>
        <p:spPr>
          <a:xfrm>
            <a:off x="272845" y="484479"/>
            <a:ext cx="11353800" cy="803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MolFlow</a:t>
            </a:r>
            <a:r>
              <a:rPr lang="en-US" dirty="0"/>
              <a:t>+ website visitor statistics (“interested”)</a:t>
            </a:r>
            <a:br>
              <a:rPr lang="en-US" dirty="0"/>
            </a:br>
            <a:r>
              <a:rPr lang="en-US" sz="2000" i="1" dirty="0"/>
              <a:t>3 months rolling window, June - Sep 2023</a:t>
            </a:r>
            <a:endParaRPr lang="en-GB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333D6-5808-440D-8414-D85FA2F9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EC7729A-538F-93B4-E115-A5B668292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08" y="1548081"/>
            <a:ext cx="5178416" cy="4592871"/>
          </a:xfrm>
          <a:prstGeom prst="rect">
            <a:avLst/>
          </a:prstGeom>
        </p:spPr>
      </p:pic>
      <p:pic>
        <p:nvPicPr>
          <p:cNvPr id="9" name="Picture 8" descr="A map of the world&#10;&#10;Description automatically generated">
            <a:extLst>
              <a:ext uri="{FF2B5EF4-FFF2-40B4-BE49-F238E27FC236}">
                <a16:creationId xmlns:a16="http://schemas.microsoft.com/office/drawing/2014/main" id="{D735020A-04D2-DBC2-C1A7-96AD1A39B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17" y="1459800"/>
            <a:ext cx="4322983" cy="2736853"/>
          </a:xfrm>
          <a:prstGeom prst="rect">
            <a:avLst/>
          </a:prstGeom>
        </p:spPr>
      </p:pic>
      <p:pic>
        <p:nvPicPr>
          <p:cNvPr id="11" name="Picture 10" descr="A black text with black numbers&#10;&#10;Description automatically generated">
            <a:extLst>
              <a:ext uri="{FF2B5EF4-FFF2-40B4-BE49-F238E27FC236}">
                <a16:creationId xmlns:a16="http://schemas.microsoft.com/office/drawing/2014/main" id="{325D6E6F-321F-CFBF-7A3F-ABD750D9D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3" y="4196653"/>
            <a:ext cx="1028700" cy="381000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F9DF258-0AD8-5164-70EB-2A45349A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43" y="4437825"/>
            <a:ext cx="1485900" cy="431800"/>
          </a:xfrm>
          <a:prstGeom prst="rect">
            <a:avLst/>
          </a:prstGeom>
        </p:spPr>
      </p:pic>
      <p:pic>
        <p:nvPicPr>
          <p:cNvPr id="15" name="Picture 1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98E97E9-BCE8-43CB-1BC3-D9A5E2E246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46" y="4787955"/>
            <a:ext cx="1993900" cy="40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8983DF-962B-D3FC-A151-30F65D1D09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3" y="5345722"/>
            <a:ext cx="4191000" cy="48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FAD878-4BC5-A4E1-3848-C74BB7B71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3" y="5723865"/>
            <a:ext cx="4495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4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r>
              <a:rPr lang="en-US" dirty="0"/>
              <a:t> ; website visits, downloads, and more…</a:t>
            </a:r>
          </a:p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7886DF-FBC3-4114-AAF8-92C958EB774B}"/>
              </a:ext>
            </a:extLst>
          </p:cNvPr>
          <p:cNvSpPr>
            <a:spLocks noGrp="1"/>
          </p:cNvSpPr>
          <p:nvPr/>
        </p:nvSpPr>
        <p:spPr>
          <a:xfrm>
            <a:off x="121959" y="471016"/>
            <a:ext cx="11671730" cy="1011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MolFlow</a:t>
            </a:r>
            <a:r>
              <a:rPr lang="en-US" dirty="0"/>
              <a:t>+ application launch (“established users”)</a:t>
            </a:r>
            <a:br>
              <a:rPr lang="en-US" dirty="0"/>
            </a:br>
            <a:r>
              <a:rPr lang="en-US" sz="2000" i="1" dirty="0"/>
              <a:t>Only when approved checking for updates, and launched </a:t>
            </a:r>
            <a:r>
              <a:rPr lang="en-US" sz="2000" i="1" dirty="0" err="1"/>
              <a:t>MolFlow</a:t>
            </a:r>
            <a:r>
              <a:rPr lang="en-US" sz="2000" i="1" dirty="0"/>
              <a:t>+ at lest 3 times</a:t>
            </a:r>
            <a:br>
              <a:rPr lang="en-US" sz="2000" i="1" dirty="0"/>
            </a:br>
            <a:r>
              <a:rPr lang="en-US" sz="2000" i="1" dirty="0"/>
              <a:t>1 year rolling window, June 2022 - May 2023</a:t>
            </a:r>
            <a:endParaRPr lang="en-GB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5B380-9966-46E5-80BD-74CEDBE3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 descr="A blue line with black text&#10;&#10;Description automatically generated">
            <a:extLst>
              <a:ext uri="{FF2B5EF4-FFF2-40B4-BE49-F238E27FC236}">
                <a16:creationId xmlns:a16="http://schemas.microsoft.com/office/drawing/2014/main" id="{5F77B60A-D2E0-7F51-1634-489869F780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8"/>
          <a:stretch/>
        </p:blipFill>
        <p:spPr>
          <a:xfrm>
            <a:off x="310712" y="1609893"/>
            <a:ext cx="4851597" cy="1295400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050196F4-34BB-B5B1-E0EF-236F21855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09" y="3032286"/>
            <a:ext cx="6631380" cy="335469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898AA2-95A8-0140-9A4C-D4D83218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8" y="3891044"/>
            <a:ext cx="847769" cy="7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c Downloads - CamRanger">
            <a:extLst>
              <a:ext uri="{FF2B5EF4-FFF2-40B4-BE49-F238E27FC236}">
                <a16:creationId xmlns:a16="http://schemas.microsoft.com/office/drawing/2014/main" id="{2D090D04-4802-6144-6C99-B64D1C06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84" y="4639493"/>
            <a:ext cx="1073793" cy="10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ux">
            <a:extLst>
              <a:ext uri="{FF2B5EF4-FFF2-40B4-BE49-F238E27FC236}">
                <a16:creationId xmlns:a16="http://schemas.microsoft.com/office/drawing/2014/main" id="{724C8324-BFD0-6EAC-FC21-268B142D8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59" y="5620352"/>
            <a:ext cx="905042" cy="9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F77147-00E0-0D52-6329-0197CEF847CD}"/>
              </a:ext>
            </a:extLst>
          </p:cNvPr>
          <p:cNvSpPr txBox="1"/>
          <p:nvPr/>
        </p:nvSpPr>
        <p:spPr>
          <a:xfrm>
            <a:off x="1794076" y="3400615"/>
            <a:ext cx="16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Launches by 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8D41A-45D1-2864-2B77-4873A11EE322}"/>
              </a:ext>
            </a:extLst>
          </p:cNvPr>
          <p:cNvSpPr txBox="1"/>
          <p:nvPr/>
        </p:nvSpPr>
        <p:spPr>
          <a:xfrm>
            <a:off x="2234324" y="4075710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14991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AEA7A3-7DB1-3997-CE56-CE138F8AD9C1}"/>
              </a:ext>
            </a:extLst>
          </p:cNvPr>
          <p:cNvSpPr txBox="1"/>
          <p:nvPr/>
        </p:nvSpPr>
        <p:spPr>
          <a:xfrm>
            <a:off x="2364167" y="497144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629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CB6977-9359-49A4-102F-CE0D3ED25B23}"/>
              </a:ext>
            </a:extLst>
          </p:cNvPr>
          <p:cNvSpPr txBox="1"/>
          <p:nvPr/>
        </p:nvSpPr>
        <p:spPr>
          <a:xfrm>
            <a:off x="2332108" y="595624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360</a:t>
            </a:r>
          </a:p>
        </p:txBody>
      </p:sp>
      <p:pic>
        <p:nvPicPr>
          <p:cNvPr id="19" name="Picture 18" descr="A graph with blue lines&#10;&#10;Description automatically generated">
            <a:extLst>
              <a:ext uri="{FF2B5EF4-FFF2-40B4-BE49-F238E27FC236}">
                <a16:creationId xmlns:a16="http://schemas.microsoft.com/office/drawing/2014/main" id="{7AF28713-DF58-C5A5-28A7-894F2656D1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09" y="1750123"/>
            <a:ext cx="2362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82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r>
              <a:rPr lang="en-US" dirty="0"/>
              <a:t> ; website visits, downloads, and more…</a:t>
            </a: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7886DF-FBC3-4114-AAF8-92C958EB774B}"/>
              </a:ext>
            </a:extLst>
          </p:cNvPr>
          <p:cNvSpPr>
            <a:spLocks noGrp="1"/>
          </p:cNvSpPr>
          <p:nvPr/>
        </p:nvSpPr>
        <p:spPr>
          <a:xfrm>
            <a:off x="272845" y="484479"/>
            <a:ext cx="11353800" cy="803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MolFlow</a:t>
            </a:r>
            <a:r>
              <a:rPr lang="en-US" dirty="0"/>
              <a:t>+ website visitor statistics (“interested”)</a:t>
            </a:r>
            <a:br>
              <a:rPr lang="en-US" dirty="0"/>
            </a:br>
            <a:r>
              <a:rPr lang="en-US" sz="2000" i="1" dirty="0"/>
              <a:t>1 year rolling window, Nov 2020 - Nov 2021</a:t>
            </a:r>
            <a:endParaRPr lang="en-GB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167F0-BBB9-470F-BA73-E3BADF941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67" y="1448301"/>
            <a:ext cx="10544579" cy="50680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333D6-5808-440D-8414-D85FA2F9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8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r>
              <a:rPr lang="en-US" dirty="0"/>
              <a:t> ; website visits, downloads, and more…</a:t>
            </a:r>
          </a:p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7886DF-FBC3-4114-AAF8-92C958EB774B}"/>
              </a:ext>
            </a:extLst>
          </p:cNvPr>
          <p:cNvSpPr>
            <a:spLocks noGrp="1"/>
          </p:cNvSpPr>
          <p:nvPr/>
        </p:nvSpPr>
        <p:spPr>
          <a:xfrm>
            <a:off x="121959" y="471016"/>
            <a:ext cx="11671730" cy="1011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MolFlow</a:t>
            </a:r>
            <a:r>
              <a:rPr lang="en-US" dirty="0"/>
              <a:t>+ application launch (“established users”)</a:t>
            </a:r>
            <a:br>
              <a:rPr lang="en-US" dirty="0"/>
            </a:br>
            <a:r>
              <a:rPr lang="en-US" sz="2000" i="1" dirty="0"/>
              <a:t>Only when approved checking for updates, and launched </a:t>
            </a:r>
            <a:r>
              <a:rPr lang="en-US" sz="2000" i="1" dirty="0" err="1"/>
              <a:t>MolFlow</a:t>
            </a:r>
            <a:r>
              <a:rPr lang="en-US" sz="2000" i="1" dirty="0"/>
              <a:t>+ at lest 3 times</a:t>
            </a:r>
            <a:br>
              <a:rPr lang="en-US" sz="2000" i="1" dirty="0"/>
            </a:br>
            <a:r>
              <a:rPr lang="en-US" sz="2000" i="1" dirty="0"/>
              <a:t>1 year rolling window, Nov 2020 - Nov 2021</a:t>
            </a:r>
            <a:endParaRPr lang="en-GB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CB730-B571-4979-ADF8-6BFFB3D6B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12" y="1583384"/>
            <a:ext cx="10404025" cy="50705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5B380-9966-46E5-80BD-74CEDBE3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23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397839-FC91-4B95-ACD6-698F16FA8B82}"/>
              </a:ext>
            </a:extLst>
          </p:cNvPr>
          <p:cNvSpPr txBox="1"/>
          <p:nvPr/>
        </p:nvSpPr>
        <p:spPr>
          <a:xfrm>
            <a:off x="565355" y="0"/>
            <a:ext cx="1106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+: Running the program; </a:t>
            </a:r>
            <a:r>
              <a:rPr lang="en-US" b="1" dirty="0"/>
              <a:t>Example 1: L/R=10 tube, 1 cm radius, 36 side facets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F4D6A-86CA-43F2-914E-1C62D26E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83" y="595116"/>
            <a:ext cx="10076033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8CB83A-3E23-404A-A2E8-FCCC4493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92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397839-FC91-4B95-ACD6-698F16FA8B82}"/>
              </a:ext>
            </a:extLst>
          </p:cNvPr>
          <p:cNvSpPr txBox="1"/>
          <p:nvPr/>
        </p:nvSpPr>
        <p:spPr>
          <a:xfrm>
            <a:off x="565355" y="0"/>
            <a:ext cx="1106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+: Running the program; </a:t>
            </a:r>
            <a:r>
              <a:rPr lang="en-US" b="1" dirty="0"/>
              <a:t>Example 2: NEG pump inside a pumping dome, with slotted wall (see leaflet)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DD073-F7E4-4B16-AE3F-2CD88290D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31" y="595116"/>
            <a:ext cx="10076033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58020-E939-431E-9371-21D2DDC1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43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397839-FC91-4B95-ACD6-698F16FA8B82}"/>
              </a:ext>
            </a:extLst>
          </p:cNvPr>
          <p:cNvSpPr txBox="1"/>
          <p:nvPr/>
        </p:nvSpPr>
        <p:spPr>
          <a:xfrm>
            <a:off x="565355" y="0"/>
            <a:ext cx="1106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+: Running the program; </a:t>
            </a:r>
            <a:r>
              <a:rPr lang="en-US" b="1" dirty="0"/>
              <a:t>Example 3: sphere with desorption facets in the middle: angular distribution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DFDAD-A40A-4687-9B26-7B64ED3C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30" y="595116"/>
            <a:ext cx="10076033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C8484-3223-4899-9B1D-7BE1A3E3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57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397839-FC91-4B95-ACD6-698F16FA8B82}"/>
              </a:ext>
            </a:extLst>
          </p:cNvPr>
          <p:cNvSpPr txBox="1"/>
          <p:nvPr/>
        </p:nvSpPr>
        <p:spPr>
          <a:xfrm>
            <a:off x="565355" y="0"/>
            <a:ext cx="1106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+: Running the program; </a:t>
            </a:r>
            <a:r>
              <a:rPr lang="en-US" b="1" dirty="0"/>
              <a:t>Example 4: multi-cell radiofrequency cavity 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AC48F-AEF2-4781-9128-A310F7EB1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78" y="595116"/>
            <a:ext cx="10076033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0D619-3A57-44D8-AF5C-01F65B17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7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397839-FC91-4B95-ACD6-698F16FA8B82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+: Running the program; </a:t>
            </a:r>
            <a:r>
              <a:rPr lang="en-US" b="1" dirty="0"/>
              <a:t>Example 5: one sector ITER vacuum chamber (lower half) with pumping duct and 				cryopump (1 of 9 40° sectors)</a:t>
            </a:r>
            <a:endParaRPr lang="en-GB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0D619-3A57-44D8-AF5C-01F65B17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19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0ABCF-6D76-43F6-991E-60E8E7F6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13" y="719740"/>
            <a:ext cx="9164374" cy="57277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490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48F1D-0D30-4444-A80D-65AFE419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85" y="935837"/>
            <a:ext cx="9160030" cy="49863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09F676-C7E4-403A-B26D-E5CBB2BD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5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4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r>
              <a:rPr lang="en-US" dirty="0"/>
              <a:t> ; NEWS menu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74FF1-534D-4CD3-9DA2-7370D6CC8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6" y="880251"/>
            <a:ext cx="6740049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E1222B-63F4-4F9D-85C1-33003275F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642" y="880251"/>
            <a:ext cx="6812602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5CBFAD-58ED-48AE-9DC9-68091FD2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r>
              <a:rPr lang="en-US" dirty="0"/>
              <a:t> ; ABOUT menu: authors names and License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21371-76D5-4984-BC00-1395E53E6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99" y="713100"/>
            <a:ext cx="7815490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162BF6-C6CC-4ABD-921C-A72CBD0E8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682" y="713100"/>
            <a:ext cx="7145823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0C0E42-9719-49CF-BF9A-626A5D3E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r>
              <a:rPr lang="en-US" dirty="0"/>
              <a:t> ; DOWNLOADS menu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6A2D2-C1BB-4962-8B6C-79E573F3F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67" y="732764"/>
            <a:ext cx="8326266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8C8FE8-DFE3-4E62-BE47-68D50253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4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r>
              <a:rPr lang="en-US" dirty="0"/>
              <a:t> ; DOWNLOADS menu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6A2D2-C1BB-4962-8B6C-79E573F3F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55" y="646331"/>
            <a:ext cx="8326266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E0DE9-D464-4044-9818-242DB2354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658" y="653565"/>
            <a:ext cx="7428684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D8EF73-912A-41C8-AEF8-18A6018EC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149" y="653565"/>
            <a:ext cx="7441780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B3701-C3E7-446E-A4CC-069FB8F7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r>
              <a:rPr lang="en-US" dirty="0"/>
              <a:t> ; DOCUMENTATION menu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2341D-5AB3-4AAE-BCD7-DBE5D1659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7" y="536176"/>
            <a:ext cx="10076033" cy="45467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ED48E-AB0A-46BB-818B-C8C226335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051" y="427914"/>
            <a:ext cx="5053951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1669EF-1FCF-45C8-9C16-CC2CBE434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771" y="964090"/>
            <a:ext cx="5012700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6283A7-4A43-4CA8-B81B-60DD2B85D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932" y="1115980"/>
            <a:ext cx="4979214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BB82F-5112-41C9-AA1D-5B12A673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r>
              <a:rPr lang="en-US" dirty="0"/>
              <a:t> ; FORUM menu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8D43E-413A-40A1-BC2C-77580785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774" y="470649"/>
            <a:ext cx="10587708" cy="13961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DB140-25F9-4A04-A3E0-1C2D8A872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88" y="1116980"/>
            <a:ext cx="6619954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76420-1FBA-4F21-B1EF-C0F9AE23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20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B7D8A-E71C-42CF-B426-CF8FA4061434}"/>
              </a:ext>
            </a:extLst>
          </p:cNvPr>
          <p:cNvSpPr txBox="1"/>
          <p:nvPr/>
        </p:nvSpPr>
        <p:spPr>
          <a:xfrm>
            <a:off x="565355" y="0"/>
            <a:ext cx="1106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Molflow</a:t>
            </a:r>
            <a:r>
              <a:rPr lang="en-US" dirty="0"/>
              <a:t>+ web site: </a:t>
            </a:r>
            <a:r>
              <a:rPr lang="en-US" dirty="0">
                <a:hlinkClick r:id="rId2"/>
              </a:rPr>
              <a:t>https://molflow.web.cern.ch</a:t>
            </a:r>
            <a:r>
              <a:rPr lang="en-US" dirty="0"/>
              <a:t> ; RESULTS menu; </a:t>
            </a:r>
            <a:r>
              <a:rPr lang="en-US" b="1" u="sng" dirty="0"/>
              <a:t>225 Papers listed so far (as of 5/9/23)</a:t>
            </a:r>
            <a:r>
              <a:rPr lang="en-US" b="1" dirty="0"/>
              <a:t> …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94412-0EB1-4FDA-B52D-D94258FF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18" y="408533"/>
            <a:ext cx="11083636" cy="1537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25C6AE-76AA-49B7-9EF7-4CE3267A8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94" y="958186"/>
            <a:ext cx="5903468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9592A-628E-480E-AA6B-2A72A642D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495" y="958186"/>
            <a:ext cx="5949225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74E3CC-3ABC-43E0-AD52-632450FE7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640" y="958186"/>
            <a:ext cx="5914910" cy="566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6B916D-4527-4C20-9BA1-BE782B6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9C32-282A-4C7F-99BC-66CFEE9210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11764</TotalTime>
  <Words>539</Words>
  <Application>Microsoft Office PowerPoint</Application>
  <PresentationFormat>Widescreen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Kersevan</dc:creator>
  <cp:lastModifiedBy>Roberto Kersevan</cp:lastModifiedBy>
  <cp:revision>33</cp:revision>
  <dcterms:created xsi:type="dcterms:W3CDTF">2021-11-18T09:54:08Z</dcterms:created>
  <dcterms:modified xsi:type="dcterms:W3CDTF">2023-09-13T14:22:07Z</dcterms:modified>
</cp:coreProperties>
</file>