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sldIdLst>
    <p:sldId id="256" r:id="rId2"/>
    <p:sldId id="259" r:id="rId3"/>
    <p:sldId id="316" r:id="rId4"/>
    <p:sldId id="260" r:id="rId5"/>
    <p:sldId id="261" r:id="rId6"/>
    <p:sldId id="291" r:id="rId7"/>
    <p:sldId id="262" r:id="rId8"/>
    <p:sldId id="263" r:id="rId9"/>
    <p:sldId id="309" r:id="rId10"/>
    <p:sldId id="264" r:id="rId11"/>
    <p:sldId id="266" r:id="rId12"/>
    <p:sldId id="265" r:id="rId13"/>
    <p:sldId id="267" r:id="rId14"/>
    <p:sldId id="303" r:id="rId15"/>
    <p:sldId id="304" r:id="rId16"/>
    <p:sldId id="311" r:id="rId17"/>
    <p:sldId id="312" r:id="rId18"/>
    <p:sldId id="325" r:id="rId19"/>
    <p:sldId id="326" r:id="rId20"/>
    <p:sldId id="324" r:id="rId21"/>
    <p:sldId id="313" r:id="rId22"/>
    <p:sldId id="306" r:id="rId23"/>
    <p:sldId id="320" r:id="rId24"/>
    <p:sldId id="305" r:id="rId25"/>
    <p:sldId id="269" r:id="rId26"/>
    <p:sldId id="270" r:id="rId27"/>
    <p:sldId id="323" r:id="rId28"/>
    <p:sldId id="277" r:id="rId29"/>
    <p:sldId id="278" r:id="rId30"/>
    <p:sldId id="292" r:id="rId31"/>
    <p:sldId id="317" r:id="rId32"/>
    <p:sldId id="327" r:id="rId33"/>
    <p:sldId id="318" r:id="rId34"/>
    <p:sldId id="319" r:id="rId35"/>
    <p:sldId id="330" r:id="rId36"/>
    <p:sldId id="331" r:id="rId37"/>
    <p:sldId id="258" r:id="rId38"/>
    <p:sldId id="332" r:id="rId39"/>
    <p:sldId id="333" r:id="rId40"/>
    <p:sldId id="334" r:id="rId41"/>
    <p:sldId id="335" r:id="rId42"/>
    <p:sldId id="336" r:id="rId43"/>
    <p:sldId id="279" r:id="rId44"/>
    <p:sldId id="280" r:id="rId45"/>
    <p:sldId id="281" r:id="rId46"/>
    <p:sldId id="282" r:id="rId47"/>
    <p:sldId id="273" r:id="rId48"/>
    <p:sldId id="274" r:id="rId49"/>
    <p:sldId id="275" r:id="rId50"/>
    <p:sldId id="276" r:id="rId51"/>
    <p:sldId id="307" r:id="rId52"/>
    <p:sldId id="337" r:id="rId53"/>
    <p:sldId id="284" r:id="rId54"/>
    <p:sldId id="285" r:id="rId55"/>
    <p:sldId id="308" r:id="rId56"/>
    <p:sldId id="286" r:id="rId57"/>
    <p:sldId id="287" r:id="rId58"/>
    <p:sldId id="293" r:id="rId59"/>
    <p:sldId id="294" r:id="rId60"/>
    <p:sldId id="295" r:id="rId61"/>
    <p:sldId id="300" r:id="rId62"/>
    <p:sldId id="301" r:id="rId63"/>
    <p:sldId id="321" r:id="rId64"/>
    <p:sldId id="296" r:id="rId65"/>
    <p:sldId id="288" r:id="rId66"/>
    <p:sldId id="297" r:id="rId67"/>
    <p:sldId id="298" r:id="rId68"/>
    <p:sldId id="315" r:id="rId69"/>
    <p:sldId id="314" r:id="rId70"/>
    <p:sldId id="257" r:id="rId71"/>
    <p:sldId id="299" r:id="rId72"/>
    <p:sldId id="32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46B5A-5043-AA4D-92D2-76F187284438}" type="datetimeFigureOut">
              <a:rPr lang="en-US" smtClean="0"/>
              <a:t>2023-09-13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DC4BB-0648-C34E-9DED-993A09DA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2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0408-600C-462D-A9C8-6DDAB6244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FAF1ED-49AB-4FFF-9B39-0B2C51AB4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20748-A2B8-4871-BC6B-EAC9391F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BD2A-6130-244A-9F5F-8201F9FE5E28}" type="datetime1">
              <a:rPr lang="en-US" smtClean="0"/>
              <a:t>2023-09-13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354E8-E2BC-4874-A3B4-FC527C4F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DEC78-9003-4386-8D97-4BF8A873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3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A2F2-9763-4038-9E6D-D689D250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573FC-E82C-439A-9F58-84E343F5A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BFD65-4240-4E2E-812A-FAE71411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0ACC-7EA3-1D4F-A9EC-A0F094CCD190}" type="datetime1">
              <a:rPr lang="en-US" smtClean="0"/>
              <a:t>2023-09-13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08C64-1E2F-430F-9BD3-87318BA0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10784-FEED-4555-875F-3735B5B88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85FB8B-5376-4EB7-A040-3B9E8FEE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CECA9-CE97-4E5D-AE80-ACD0B17AE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B0A0F-7861-455B-8555-A603C99C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8A4-A1AF-1D44-A65B-98BC5EF5DADB}" type="datetime1">
              <a:rPr lang="en-US" smtClean="0"/>
              <a:t>2023-09-13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8825-8E82-4100-B45C-9285C7F0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90B8-EA8F-4726-9AA0-32C8FDDA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664C-70BF-4FC6-8BD0-34833CA5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80A44-0858-4D2F-9E71-F03ED781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45B8D-46A9-4455-9441-3CE05F82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C0C0-4772-A04B-8D3E-1186BF3C5867}" type="datetime1">
              <a:rPr lang="en-US" smtClean="0"/>
              <a:t>2023-09-13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7F9D9-EA13-424E-AC6B-DD6E70A7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A62FA-736F-418D-AAA2-F1F78D08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3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2D99-00AE-4CF2-BA3F-53EF8DF8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B76D2-F47B-4432-B856-8AC211478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7DD90-CBBC-4741-8502-E95E4B03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C175-0380-7F4C-A1F0-6DC9F0B079AE}" type="datetime1">
              <a:rPr lang="en-US" smtClean="0"/>
              <a:t>2023-09-13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6C7DC-027D-4EF3-BA9B-5AD1C90B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5EEF7-D3B0-49CF-AA60-17E4794A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8EAB-69FB-4494-85F3-CB4D7434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1DE6F-CD26-4777-A78E-53384A544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EB121-D05B-47AD-92CE-9ACC99F51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E29DB-6317-4E95-A149-75748C0D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20F1-58D6-8E41-9965-6D90AC2DB406}" type="datetime1">
              <a:rPr lang="en-US" smtClean="0"/>
              <a:t>2023-09-13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A30E8-3D4D-4F82-9C14-8B668803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7C93D-2698-4487-95C7-F4AFD948B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E4A9-1BDB-4C18-988B-AF20320B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8F800-8190-4D6E-AA96-EBB55A6E5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ECA37-97DB-44A1-97CC-46C70109A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83DF5-E866-41FC-BCB1-5DCC3F108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76086-50A9-4758-B240-B92402FA2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B0575D-F919-4AAE-A89B-C8744D73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57FF0-62A3-B44C-BEF6-9235F9B3CF3D}" type="datetime1">
              <a:rPr lang="en-US" smtClean="0"/>
              <a:t>2023-09-13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0D24F-3ED5-42BF-A615-37598153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EE9DA-5F4C-4BC0-994D-EC770C44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6386-C515-4ED9-92A7-D178A8D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21B30-9361-4B3B-A335-D61B2669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1F95-F59E-8A45-9D0F-E53C39EB293E}" type="datetime1">
              <a:rPr lang="en-US" smtClean="0"/>
              <a:t>2023-09-13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0D829-B457-41BB-BCB2-08B3754C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36CF5-76BC-4FE9-BF05-DD6BBBFA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9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753E8-5D18-48CB-8FBE-60B9CED7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110-68A9-AB48-BA2E-D4F063399FF0}" type="datetime1">
              <a:rPr lang="en-US" smtClean="0"/>
              <a:t>2023-09-13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96076-04DA-4B51-BF1B-DB015D88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13B89-F33D-4BCD-A874-64EA58A7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7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655E-8F8A-416D-B624-8BEDB172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4F111-0E60-4673-AB11-EF40FCA01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06F98-9EE2-46AA-A919-72474244D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F283F-97A1-40EB-A1B0-57271902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B9E0-99E0-A04B-BC91-AEF741405BF2}" type="datetime1">
              <a:rPr lang="en-US" smtClean="0"/>
              <a:t>2023-09-13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ECA16-55F2-4502-9069-4104F833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F3660-A255-4E5E-8E71-4E687AD6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2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4C7C-6829-472C-AD9B-793D34D3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EDC6F-0735-4508-BD0C-CC77D7C31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4EAF4-8B40-47F8-83B6-2BB5E4787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27BEF-086B-449A-8BAD-E9A155B1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5D8E-3EFD-E249-B640-4646728813EC}" type="datetime1">
              <a:rPr lang="en-US" smtClean="0"/>
              <a:t>2023-09-13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8D3FD-6E3A-4064-8720-A406F849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D81EE-A58C-489C-BF3B-7864740C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9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74B580-5401-4899-83ED-DEE1A948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F4C4E-F513-4D9D-8D06-03B0E3EA1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DC3A5-A9B5-4B2E-B047-91AFB1CD7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A9D57-F937-E94A-A934-055F04568C87}" type="datetime1">
              <a:rPr lang="en-US" smtClean="0"/>
              <a:t>2023-09-13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9F96-C065-476F-AF68-5560928BA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BCBCC-9BE7-468F-9344-2604B360F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B2F5-3361-4BC4-832A-98836FF3D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00xEgKftRA?feature=oembed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TomJ7JoRwo?feature=oembed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S9xve6Ifdc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tm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6.png"/><Relationship Id="rId3" Type="http://schemas.openxmlformats.org/officeDocument/2006/relationships/image" Target="../media/image29.png"/><Relationship Id="rId7" Type="http://schemas.openxmlformats.org/officeDocument/2006/relationships/image" Target="../media/image610.png"/><Relationship Id="rId12" Type="http://schemas.openxmlformats.org/officeDocument/2006/relationships/image" Target="../media/image111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11" Type="http://schemas.openxmlformats.org/officeDocument/2006/relationships/image" Target="../media/image100.png"/><Relationship Id="rId5" Type="http://schemas.openxmlformats.org/officeDocument/2006/relationships/image" Target="../media/image410.png"/><Relationship Id="rId10" Type="http://schemas.openxmlformats.org/officeDocument/2006/relationships/image" Target="../media/image99.png"/><Relationship Id="rId4" Type="http://schemas.openxmlformats.org/officeDocument/2006/relationships/image" Target="../media/image300.pn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157666" TargetMode="External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tm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111.png"/><Relationship Id="rId7" Type="http://schemas.openxmlformats.org/officeDocument/2006/relationships/image" Target="../media/image50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157666/files/CERN-THESIS-2016-047.pd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tm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D7pwlf6odk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_TurTTlR9E?feature=oembed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pzbIqFK6VLg?feature=oembed" TargetMode="External"/><Relationship Id="rId1" Type="http://schemas.openxmlformats.org/officeDocument/2006/relationships/video" Target="https://www.youtube.com/embed/VRQNXY0l63o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mp"/><Relationship Id="rId2" Type="http://schemas.openxmlformats.org/officeDocument/2006/relationships/image" Target="../media/image138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drO1pcGzmQ?feature=oembed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b0rrp8OXAA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65314/timetable/" TargetMode="External"/><Relationship Id="rId2" Type="http://schemas.openxmlformats.org/officeDocument/2006/relationships/hyperlink" Target="https://indico.cern.ch/event/565314/contributions/2285747/attachments/1470785/2279251/CAS_201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157666" TargetMode="External"/><Relationship Id="rId5" Type="http://schemas.openxmlformats.org/officeDocument/2006/relationships/hyperlink" Target="https://doi.org/10.1116/1.3153280" TargetMode="External"/><Relationship Id="rId4" Type="http://schemas.openxmlformats.org/officeDocument/2006/relationships/hyperlink" Target="https://doi.org/10.1116/1.5799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46C19D-624B-455A-8EBA-B37AD0DC1306}"/>
              </a:ext>
            </a:extLst>
          </p:cNvPr>
          <p:cNvSpPr txBox="1"/>
          <p:nvPr/>
        </p:nvSpPr>
        <p:spPr>
          <a:xfrm>
            <a:off x="0" y="680517"/>
            <a:ext cx="12192000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</a:t>
            </a:r>
            <a:endPara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Collisionless</a:t>
            </a:r>
            <a:r>
              <a:rPr lang="en-GB" sz="3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Flows and Test-Particle Monte Carlo: Introduction</a:t>
            </a:r>
            <a:endParaRPr lang="en-US" sz="800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Roberto Kersevan</a:t>
            </a:r>
            <a:r>
              <a:rPr lang="en-US" b="1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Acknowledging </a:t>
            </a:r>
            <a:r>
              <a:rPr lang="en-US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Marton Ady</a:t>
            </a:r>
            <a:r>
              <a:rPr lang="en-US" b="1" baseline="30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Pascal Baehr</a:t>
            </a:r>
            <a:r>
              <a:rPr lang="en-US" b="1" baseline="30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en-US" b="1" baseline="30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Vacuum Surfaces and Coatings Group, Technology Department, CERN, Geneva, CH</a:t>
            </a:r>
          </a:p>
          <a:p>
            <a:pPr algn="ctr"/>
            <a:r>
              <a:rPr lang="en-US" sz="1400" b="1" baseline="30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Presently at Intel, </a:t>
            </a:r>
            <a:r>
              <a:rPr lang="en-US" sz="1400" b="1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Garching</a:t>
            </a:r>
            <a:r>
              <a:rPr lang="en-US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DE</a:t>
            </a:r>
            <a:endParaRPr lang="en-GB" sz="1400" b="1" baseline="30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1400" b="1" baseline="30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582C9-42D8-4BEE-9932-92757674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7079"/>
            <a:ext cx="756781" cy="707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0C616-C93F-47BF-A8B0-8FB88BED9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41" y="6150410"/>
            <a:ext cx="1041359" cy="7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0639B-B28B-C219-7A92-7A73D0F78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1" y="-630"/>
            <a:ext cx="12192000" cy="604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1B900-A5B1-980B-FB88-90E58D19E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860" y="2839452"/>
            <a:ext cx="7766361" cy="3187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8909A-00BC-EF2E-D660-1A1C8F231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44" y="2965083"/>
            <a:ext cx="3081529" cy="18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3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 rot="5400000">
            <a:off x="97860" y="3474341"/>
            <a:ext cx="4187134" cy="241418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30" y="48647"/>
            <a:ext cx="4762859" cy="59190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91788-0941-0542-AEAC-4BD06B2F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799" y="6348730"/>
            <a:ext cx="2743200" cy="365125"/>
          </a:xfrm>
        </p:spPr>
        <p:txBody>
          <a:bodyPr/>
          <a:lstStyle/>
          <a:p>
            <a:fld id="{17A5B2F5-3361-4BC4-832A-98836FF3DB1B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0F41C-6C60-4E85-99D4-907DA0609732}"/>
              </a:ext>
            </a:extLst>
          </p:cNvPr>
          <p:cNvSpPr txBox="1"/>
          <p:nvPr/>
        </p:nvSpPr>
        <p:spPr>
          <a:xfrm>
            <a:off x="141518" y="124847"/>
            <a:ext cx="6348116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Real vacuum systems: </a:t>
            </a:r>
          </a:p>
          <a:p>
            <a:pPr algn="ctr"/>
            <a:r>
              <a:rPr lang="en-US" sz="3600" b="1" dirty="0">
                <a:latin typeface="+mj-lt"/>
              </a:rPr>
              <a:t>View Factors are </a:t>
            </a:r>
            <a:r>
              <a:rPr lang="en-US" sz="3600" b="1" u="sng" dirty="0">
                <a:latin typeface="+mj-lt"/>
              </a:rPr>
              <a:t>difficult to apply</a:t>
            </a:r>
          </a:p>
          <a:p>
            <a:pPr algn="ctr"/>
            <a:endParaRPr lang="en-US" sz="800" b="1" dirty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Quickly run out of memory space on laptop/office computers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OK on large clusters/supercomputers</a:t>
            </a:r>
            <a:endParaRPr lang="en-GB" sz="2400" b="1" dirty="0">
              <a:latin typeface="+mj-lt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CDD0693-93DB-43D0-AD2E-8583871034E1}"/>
              </a:ext>
            </a:extLst>
          </p:cNvPr>
          <p:cNvSpPr/>
          <p:nvPr/>
        </p:nvSpPr>
        <p:spPr>
          <a:xfrm rot="1680000">
            <a:off x="6103212" y="1220123"/>
            <a:ext cx="772844" cy="537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F0D14F8-78C6-4E33-9F0A-35804275EEB0}"/>
              </a:ext>
            </a:extLst>
          </p:cNvPr>
          <p:cNvSpPr/>
          <p:nvPr/>
        </p:nvSpPr>
        <p:spPr>
          <a:xfrm rot="6300000">
            <a:off x="5419086" y="1466117"/>
            <a:ext cx="772844" cy="559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A6394-2E62-3795-7861-76A1453A9C3C}"/>
              </a:ext>
            </a:extLst>
          </p:cNvPr>
          <p:cNvSpPr txBox="1"/>
          <p:nvPr/>
        </p:nvSpPr>
        <p:spPr>
          <a:xfrm>
            <a:off x="3367369" y="5790525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LINAC4 proton source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884E-17FA-D8D9-577C-CD6E970A078B}"/>
              </a:ext>
            </a:extLst>
          </p:cNvPr>
          <p:cNvSpPr txBox="1"/>
          <p:nvPr/>
        </p:nvSpPr>
        <p:spPr>
          <a:xfrm>
            <a:off x="6897929" y="5952822"/>
            <a:ext cx="4762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Electrostatic quadrupole doublet</a:t>
            </a:r>
          </a:p>
          <a:p>
            <a:pPr algn="ctr"/>
            <a:r>
              <a:rPr lang="en-US" dirty="0"/>
              <a:t>(FODO element) with </a:t>
            </a:r>
            <a:r>
              <a:rPr lang="en-US" dirty="0" err="1"/>
              <a:t>Hor</a:t>
            </a:r>
            <a:r>
              <a:rPr lang="en-US" dirty="0"/>
              <a:t>/Vert deflectors, ELENA antiproton decelerator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02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43" y="81526"/>
            <a:ext cx="7009555" cy="3183465"/>
          </a:xfrm>
        </p:spPr>
        <p:txBody>
          <a:bodyPr>
            <a:normAutofit fontScale="90000"/>
          </a:bodyPr>
          <a:lstStyle/>
          <a:p>
            <a:r>
              <a:rPr lang="en-US" dirty="0"/>
              <a:t>View factor method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Ex.: Calculation of the transmission probability of a simple straight tube</a:t>
            </a:r>
            <a:br>
              <a:rPr lang="en-US" sz="3600" dirty="0"/>
            </a:br>
            <a:r>
              <a:rPr lang="en-US" sz="3600" dirty="0"/>
              <a:t>For good accuracy one needs huge number of little elements (245 M element triangular matrix) 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26" y="1578730"/>
            <a:ext cx="4138114" cy="3963376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33" y="5417591"/>
            <a:ext cx="4343514" cy="109609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7" y="3429000"/>
            <a:ext cx="4343514" cy="32875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20D5B-5AB8-2C4E-A43D-75228975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4990" y="4329921"/>
            <a:ext cx="2743200" cy="365125"/>
          </a:xfrm>
        </p:spPr>
        <p:txBody>
          <a:bodyPr/>
          <a:lstStyle/>
          <a:p>
            <a:fld id="{17A5B2F5-3361-4BC4-832A-98836FF3DB1B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BEE05-E354-40B3-BA16-2803BF3F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691" y="180710"/>
            <a:ext cx="3521541" cy="22703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BEEF144-6BE9-43C7-A619-8E3545E3E354}"/>
              </a:ext>
            </a:extLst>
          </p:cNvPr>
          <p:cNvSpPr/>
          <p:nvPr/>
        </p:nvSpPr>
        <p:spPr>
          <a:xfrm rot="-2340000">
            <a:off x="5198256" y="2869047"/>
            <a:ext cx="989704" cy="279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98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44" y="136525"/>
            <a:ext cx="11853334" cy="903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Analogy between vacuum systems and electric networks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19" y="1064235"/>
            <a:ext cx="8037962" cy="3192383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1" y="4335641"/>
            <a:ext cx="11288583" cy="23677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74A7C-2AC5-CE43-B5CB-6E5F3FA3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858" y="153248"/>
            <a:ext cx="5479420" cy="809698"/>
          </a:xfrm>
        </p:spPr>
        <p:txBody>
          <a:bodyPr/>
          <a:lstStyle/>
          <a:p>
            <a:r>
              <a:rPr lang="en-US" dirty="0"/>
              <a:t>Commercial simulators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" y="1909800"/>
            <a:ext cx="5034775" cy="3690354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16" y="2234045"/>
            <a:ext cx="6731567" cy="280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2A35E-81C2-48FA-A33A-16648A53D028}"/>
              </a:ext>
            </a:extLst>
          </p:cNvPr>
          <p:cNvSpPr txBox="1"/>
          <p:nvPr/>
        </p:nvSpPr>
        <p:spPr>
          <a:xfrm>
            <a:off x="5799252" y="5035499"/>
            <a:ext cx="562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Image credit: Comsol Free Molecular Flow module manual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6F4B2-4A26-CD49-BA7B-03BB7E62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6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7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Monte Carlo method: Largely Used in Math and Physics</a:t>
            </a:r>
            <a:br>
              <a:rPr lang="en-US" sz="4000" dirty="0"/>
            </a:br>
            <a:r>
              <a:rPr lang="en-US" sz="3600" dirty="0"/>
              <a:t>One example: calculation of </a:t>
            </a:r>
            <a:r>
              <a:rPr lang="en-US" sz="3600" b="1" dirty="0">
                <a:latin typeface="Symbol" panose="05050102010706020507" pitchFamily="18" charset="2"/>
              </a:rPr>
              <a:t>p</a:t>
            </a:r>
            <a:endParaRPr lang="en-GB" sz="3600" b="1" dirty="0">
              <a:latin typeface="Symbol" panose="05050102010706020507" pitchFamily="18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603" y="1395240"/>
            <a:ext cx="4270786" cy="4270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5603" y="1395240"/>
            <a:ext cx="4270786" cy="427078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02378" y="2842144"/>
            <a:ext cx="13572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R=1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804859"/>
            <a:ext cx="3592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Area=3.1415…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32" y="3587720"/>
            <a:ext cx="2827939" cy="1687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32" y="1395240"/>
            <a:ext cx="6778780" cy="2108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14" y="4036626"/>
            <a:ext cx="4059590" cy="789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67" y="5395885"/>
            <a:ext cx="5736680" cy="1178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0F8BF-73AC-584A-BEAA-1301D446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346"/>
            <a:ext cx="12192000" cy="794039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 geometrical derivation of </a:t>
            </a:r>
            <a:r>
              <a:rPr lang="en-US" sz="3600" b="1" dirty="0">
                <a:latin typeface="Symbol" panose="05050102010706020507" pitchFamily="18" charset="2"/>
              </a:rPr>
              <a:t>p</a:t>
            </a:r>
            <a:r>
              <a:rPr lang="en-US" sz="3600" dirty="0"/>
              <a:t> with Monte Carlo area calculation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61709" y="3042468"/>
                <a:ext cx="7164593" cy="11104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smtClean="0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200" b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smtClean="0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smtClean="0"/>
                            <m:t>all</m:t>
                          </m:r>
                          <m:r>
                            <m:rPr>
                              <m:nor/>
                            </m:rPr>
                            <a:rPr lang="en-US" sz="3200" b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smtClean="0"/>
                            <m:t>points</m:t>
                          </m:r>
                        </m:den>
                      </m:f>
                      <m:r>
                        <a:rPr lang="en-US" sz="3200" i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smtClean="0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200" b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smtClean="0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smtClean="0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200" b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0" smtClean="0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709" y="3042468"/>
                <a:ext cx="7164593" cy="1110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58292-EDCE-CF4C-B742-6869DBE9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15</a:t>
            </a:fld>
            <a:endParaRPr lang="en-US"/>
          </a:p>
        </p:txBody>
      </p:sp>
      <p:pic>
        <p:nvPicPr>
          <p:cNvPr id="10" name="Online Media 9" title="slide15">
            <a:hlinkClick r:id="" action="ppaction://media"/>
            <a:extLst>
              <a:ext uri="{FF2B5EF4-FFF2-40B4-BE49-F238E27FC236}">
                <a16:creationId xmlns:a16="http://schemas.microsoft.com/office/drawing/2014/main" id="{426616A4-8176-CADB-E11F-7BF5422D14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6327" y="621389"/>
            <a:ext cx="5809673" cy="61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>
            <a:extLst>
              <a:ext uri="{FF2B5EF4-FFF2-40B4-BE49-F238E27FC236}">
                <a16:creationId xmlns:a16="http://schemas.microsoft.com/office/drawing/2014/main" id="{2A05EE51-7984-4A51-9B99-FEC7383F2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15" y="1623588"/>
            <a:ext cx="4025057" cy="501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439B9592-5D06-490F-9464-B76ED5478F6E}"/>
              </a:ext>
            </a:extLst>
          </p:cNvPr>
          <p:cNvSpPr>
            <a:spLocks/>
          </p:cNvSpPr>
          <p:nvPr/>
        </p:nvSpPr>
        <p:spPr bwMode="auto">
          <a:xfrm>
            <a:off x="2159961" y="1060534"/>
            <a:ext cx="2597058" cy="44146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400" dirty="0"/>
              <a:t>Geometry: polygons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A5005F9-9080-4FB3-94D1-BED2C32F531B}"/>
              </a:ext>
            </a:extLst>
          </p:cNvPr>
          <p:cNvSpPr>
            <a:spLocks/>
          </p:cNvSpPr>
          <p:nvPr/>
        </p:nvSpPr>
        <p:spPr bwMode="auto">
          <a:xfrm>
            <a:off x="8158292" y="1060534"/>
            <a:ext cx="1343317" cy="441468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400" dirty="0"/>
              <a:t>Gas input: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1CD28C1-E793-49CD-A6F8-BF81631FCFB5}"/>
              </a:ext>
            </a:extLst>
          </p:cNvPr>
          <p:cNvSpPr>
            <a:spLocks/>
          </p:cNvSpPr>
          <p:nvPr/>
        </p:nvSpPr>
        <p:spPr bwMode="auto">
          <a:xfrm>
            <a:off x="8158292" y="2866273"/>
            <a:ext cx="1189429" cy="49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742" dirty="0" err="1"/>
              <a:t>pV</a:t>
            </a:r>
            <a:r>
              <a:rPr lang="en-US" altLang="en-US" sz="2742" dirty="0"/>
              <a:t>=</a:t>
            </a:r>
            <a:r>
              <a:rPr lang="en-US" altLang="en-US" sz="2742" dirty="0" err="1"/>
              <a:t>NkT</a:t>
            </a:r>
            <a:endParaRPr lang="en-US" altLang="en-US" sz="2742" dirty="0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9A1446D-6F24-4A17-BCD6-12F73AD79F4C}"/>
              </a:ext>
            </a:extLst>
          </p:cNvPr>
          <p:cNvSpPr>
            <a:spLocks/>
          </p:cNvSpPr>
          <p:nvPr/>
        </p:nvSpPr>
        <p:spPr bwMode="auto">
          <a:xfrm>
            <a:off x="6466116" y="3717942"/>
            <a:ext cx="4855433" cy="49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742" dirty="0"/>
              <a:t>1 Pa*m</a:t>
            </a:r>
            <a:r>
              <a:rPr lang="en-US" altLang="en-US" sz="2742" baseline="32000" dirty="0"/>
              <a:t>3</a:t>
            </a:r>
            <a:r>
              <a:rPr lang="en-US" altLang="en-US" sz="2742" dirty="0"/>
              <a:t>/s = 2.4*10</a:t>
            </a:r>
            <a:r>
              <a:rPr lang="en-US" altLang="en-US" sz="2742" baseline="32000" dirty="0"/>
              <a:t>20</a:t>
            </a:r>
            <a:r>
              <a:rPr lang="en-US" altLang="en-US" sz="2742" dirty="0"/>
              <a:t> molecules/s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225688AC-548E-4987-9ADB-5DC287C371D9}"/>
              </a:ext>
            </a:extLst>
          </p:cNvPr>
          <p:cNvSpPr>
            <a:spLocks/>
          </p:cNvSpPr>
          <p:nvPr/>
        </p:nvSpPr>
        <p:spPr bwMode="auto">
          <a:xfrm>
            <a:off x="6583726" y="4569611"/>
            <a:ext cx="4492448" cy="49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742" b="1" dirty="0"/>
              <a:t>Virtual / Physical particle ratio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1EA0A7A7-1007-44B3-88A8-B789944E4EC2}"/>
              </a:ext>
            </a:extLst>
          </p:cNvPr>
          <p:cNvSpPr>
            <a:spLocks/>
          </p:cNvSpPr>
          <p:nvPr/>
        </p:nvSpPr>
        <p:spPr bwMode="auto">
          <a:xfrm>
            <a:off x="72736" y="95032"/>
            <a:ext cx="11991109" cy="68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altLang="en-US" sz="40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Monte Carlo vacuum simulations of real complex systems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DBC52-191E-EF43-A3BC-9F338094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4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sted-image.pdf">
            <a:extLst>
              <a:ext uri="{FF2B5EF4-FFF2-40B4-BE49-F238E27FC236}">
                <a16:creationId xmlns:a16="http://schemas.microsoft.com/office/drawing/2014/main" id="{8D633F9A-38B6-4AC1-B2F6-7FC4D7713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23246" r="9036" b="20993"/>
          <a:stretch/>
        </p:blipFill>
        <p:spPr bwMode="auto">
          <a:xfrm>
            <a:off x="618564" y="1473638"/>
            <a:ext cx="6016591" cy="24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anchor.png">
            <a:extLst>
              <a:ext uri="{FF2B5EF4-FFF2-40B4-BE49-F238E27FC236}">
                <a16:creationId xmlns:a16="http://schemas.microsoft.com/office/drawing/2014/main" id="{7A6B176C-71A7-4B52-85C5-C5D5AFA1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55" y="4042942"/>
            <a:ext cx="57150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aabb tree">
            <a:extLst>
              <a:ext uri="{FF2B5EF4-FFF2-40B4-BE49-F238E27FC236}">
                <a16:creationId xmlns:a16="http://schemas.microsoft.com/office/drawing/2014/main" id="{1390E59D-F250-430D-891B-F97CE8E0E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0" r="19301"/>
          <a:stretch/>
        </p:blipFill>
        <p:spPr bwMode="auto">
          <a:xfrm>
            <a:off x="8073108" y="631407"/>
            <a:ext cx="4141694" cy="57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5F3CA-9980-EB42-9E29-AA9DDB8B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17</a:t>
            </a:fld>
            <a:endParaRPr 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BEADDB2-B443-4F91-86C7-8DABD0776B29}"/>
              </a:ext>
            </a:extLst>
          </p:cNvPr>
          <p:cNvSpPr>
            <a:spLocks/>
          </p:cNvSpPr>
          <p:nvPr/>
        </p:nvSpPr>
        <p:spPr bwMode="auto">
          <a:xfrm>
            <a:off x="0" y="9313"/>
            <a:ext cx="8845826" cy="142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altLang="en-US" sz="4400" dirty="0">
                <a:latin typeface="+mj-lt"/>
              </a:rPr>
              <a:t>Ray tracing</a:t>
            </a:r>
          </a:p>
          <a:p>
            <a:pPr algn="ctr"/>
            <a:r>
              <a:rPr lang="en-US" altLang="en-US" sz="4400" dirty="0">
                <a:latin typeface="+mj-lt"/>
              </a:rPr>
              <a:t>It’s all about optimization and speed!</a:t>
            </a:r>
          </a:p>
        </p:txBody>
      </p:sp>
    </p:spTree>
    <p:extLst>
      <p:ext uri="{BB962C8B-B14F-4D97-AF65-F5344CB8AC3E}">
        <p14:creationId xmlns:p14="http://schemas.microsoft.com/office/powerpoint/2010/main" val="216144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78EC1-2664-4A63-B142-EFBEE007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9E1DC-3956-4433-8066-3A9254F0A85E}"/>
              </a:ext>
            </a:extLst>
          </p:cNvPr>
          <p:cNvSpPr txBox="1"/>
          <p:nvPr/>
        </p:nvSpPr>
        <p:spPr>
          <a:xfrm>
            <a:off x="238539" y="5536098"/>
            <a:ext cx="1168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High performance ray tracing via tree-based </a:t>
            </a:r>
            <a:r>
              <a:rPr lang="en-CH" b="1" u="sng" dirty="0"/>
              <a:t>A</a:t>
            </a:r>
            <a:r>
              <a:rPr lang="en-CH" dirty="0"/>
              <a:t>cceleration </a:t>
            </a:r>
            <a:r>
              <a:rPr lang="en-CH" b="1" u="sng" dirty="0"/>
              <a:t>D</a:t>
            </a:r>
            <a:r>
              <a:rPr lang="en-CH" dirty="0"/>
              <a:t>ata </a:t>
            </a:r>
            <a:r>
              <a:rPr lang="en-CH" b="1" u="sng" dirty="0"/>
              <a:t>S</a:t>
            </a:r>
            <a:r>
              <a:rPr lang="en-CH" dirty="0"/>
              <a:t>tructure:</a:t>
            </a:r>
          </a:p>
          <a:p>
            <a:r>
              <a:rPr lang="en-CH" dirty="0"/>
              <a:t>Here: </a:t>
            </a:r>
            <a:r>
              <a:rPr lang="en-CH" b="1" u="sng" dirty="0"/>
              <a:t>B</a:t>
            </a:r>
            <a:r>
              <a:rPr lang="en-CH" b="1" dirty="0"/>
              <a:t>ounding </a:t>
            </a:r>
            <a:r>
              <a:rPr lang="en-CH" b="1" u="sng" dirty="0"/>
              <a:t>V</a:t>
            </a:r>
            <a:r>
              <a:rPr lang="en-CH" b="1" dirty="0"/>
              <a:t>olume </a:t>
            </a:r>
            <a:r>
              <a:rPr lang="en-CH" b="1" u="sng" dirty="0"/>
              <a:t>H</a:t>
            </a:r>
            <a:r>
              <a:rPr lang="en-CH" b="1" dirty="0"/>
              <a:t>ierarchy</a:t>
            </a:r>
            <a:br>
              <a:rPr lang="en-CH" dirty="0"/>
            </a:br>
            <a:r>
              <a:rPr lang="en-CH" dirty="0"/>
              <a:t>Dark blue nodes are closer to root level, brighter towards red are lower levels (ray tracing takes more steps as it goes from root to lowest level in a certain area)</a:t>
            </a:r>
            <a:r>
              <a:rPr lang="en-US" dirty="0"/>
              <a:t>: one of the subjects of PhD of P. Baehr, CERN</a:t>
            </a:r>
            <a:endParaRPr lang="en-CH" dirty="0"/>
          </a:p>
        </p:txBody>
      </p:sp>
      <p:pic>
        <p:nvPicPr>
          <p:cNvPr id="5" name="Picture 4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849704BD-56FA-42DE-8814-8672119A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" y="257078"/>
            <a:ext cx="5672593" cy="2961165"/>
          </a:xfrm>
          <a:prstGeom prst="rect">
            <a:avLst/>
          </a:prstGeom>
        </p:spPr>
      </p:pic>
      <p:pic>
        <p:nvPicPr>
          <p:cNvPr id="7" name="Picture 6" descr="A picture containing cage, building&#10;&#10;Description automatically generated">
            <a:extLst>
              <a:ext uri="{FF2B5EF4-FFF2-40B4-BE49-F238E27FC236}">
                <a16:creationId xmlns:a16="http://schemas.microsoft.com/office/drawing/2014/main" id="{239193E1-E192-462B-BDC1-DA458886C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64" y="20907"/>
            <a:ext cx="6409620" cy="311545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88746B8-FD1F-4138-A6A0-AEDA1307F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691" y="3193173"/>
            <a:ext cx="8114265" cy="2327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C2835B-2310-4F03-9405-0B7BFB78E519}"/>
              </a:ext>
            </a:extLst>
          </p:cNvPr>
          <p:cNvSpPr txBox="1"/>
          <p:nvPr/>
        </p:nvSpPr>
        <p:spPr>
          <a:xfrm>
            <a:off x="163016" y="2469161"/>
            <a:ext cx="319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Wireframe vacuum model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68DC7-924D-4B43-84B6-EB812DB8D1BD}"/>
              </a:ext>
            </a:extLst>
          </p:cNvPr>
          <p:cNvSpPr txBox="1"/>
          <p:nvPr/>
        </p:nvSpPr>
        <p:spPr>
          <a:xfrm>
            <a:off x="8985651" y="17206"/>
            <a:ext cx="319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Wireframe vacuum model with bounding volumes (boxes)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A39E4-B562-4801-9A02-91DD9C58177F}"/>
              </a:ext>
            </a:extLst>
          </p:cNvPr>
          <p:cNvSpPr txBox="1"/>
          <p:nvPr/>
        </p:nvSpPr>
        <p:spPr>
          <a:xfrm>
            <a:off x="386964" y="3450013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Wireframe vacuum model with bounding volumes of 2x 400 m-long intersecting rings (FCC-</a:t>
            </a:r>
            <a:r>
              <a:rPr lang="en-US" dirty="0" err="1"/>
              <a:t>ee</a:t>
            </a:r>
            <a:r>
              <a:rPr lang="en-US" dirty="0"/>
              <a:t> accelerator)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89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E0CA0-7921-4635-B3A6-93170A1C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F81B4E-084F-46EF-A774-0E4E2DD1151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H" dirty="0"/>
              <a:t>Ray tracing techniques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F9A98D-D7E5-4BB3-A7B9-8F57E77C529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924822" cy="4281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CH" dirty="0"/>
              <a:t>For Molflow two </a:t>
            </a:r>
            <a:r>
              <a:rPr lang="en-CH" b="1" u="sng" dirty="0"/>
              <a:t>A</a:t>
            </a:r>
            <a:r>
              <a:rPr lang="en-CH" dirty="0"/>
              <a:t>cceleration </a:t>
            </a:r>
            <a:r>
              <a:rPr lang="en-US" b="1" u="sng" dirty="0"/>
              <a:t>D</a:t>
            </a:r>
            <a:r>
              <a:rPr lang="en-CH" dirty="0"/>
              <a:t>ata </a:t>
            </a:r>
            <a:r>
              <a:rPr lang="en-US" b="1" u="sng" dirty="0"/>
              <a:t>S</a:t>
            </a:r>
            <a:r>
              <a:rPr lang="en-CH" dirty="0"/>
              <a:t>tructures for ray tracing  are considered</a:t>
            </a:r>
          </a:p>
          <a:p>
            <a:pPr>
              <a:spcAft>
                <a:spcPts val="600"/>
              </a:spcAft>
            </a:pPr>
            <a:r>
              <a:rPr lang="en-CH" b="1" dirty="0"/>
              <a:t>BVH</a:t>
            </a:r>
            <a:r>
              <a:rPr lang="en-CH" dirty="0"/>
              <a:t>: Current ADS (updated with </a:t>
            </a:r>
            <a:r>
              <a:rPr lang="en-GB" dirty="0"/>
              <a:t>state-of-the-art</a:t>
            </a:r>
            <a:r>
              <a:rPr lang="en-CH" dirty="0"/>
              <a:t> techniques) with great overall performance</a:t>
            </a:r>
            <a:r>
              <a:rPr lang="en-US" dirty="0"/>
              <a:t> (PhD thesis P. Baehr)</a:t>
            </a:r>
            <a:endParaRPr lang="en-CH" dirty="0"/>
          </a:p>
          <a:p>
            <a:pPr>
              <a:spcAft>
                <a:spcPts val="600"/>
              </a:spcAft>
            </a:pPr>
            <a:r>
              <a:rPr lang="en-CH" b="1" dirty="0"/>
              <a:t>KD</a:t>
            </a:r>
            <a:r>
              <a:rPr lang="en-US" b="1" dirty="0"/>
              <a:t>-</a:t>
            </a:r>
            <a:r>
              <a:rPr lang="en-CH" b="1" dirty="0"/>
              <a:t>Tree</a:t>
            </a:r>
            <a:r>
              <a:rPr lang="en-CH" dirty="0"/>
              <a:t>: Current investigation. Has potentially useful traits for Molflow geometries, e.g. static geometries where hits usually spatially close</a:t>
            </a:r>
          </a:p>
        </p:txBody>
      </p:sp>
    </p:spTree>
    <p:extLst>
      <p:ext uri="{BB962C8B-B14F-4D97-AF65-F5344CB8AC3E}">
        <p14:creationId xmlns:p14="http://schemas.microsoft.com/office/powerpoint/2010/main" val="397902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6" y="173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problem we have at CERN</a:t>
            </a:r>
            <a:br>
              <a:rPr lang="en-US" b="1" dirty="0"/>
            </a:br>
            <a:r>
              <a:rPr lang="en-US" dirty="0"/>
              <a:t>Need to model large, complex vacuum systems</a:t>
            </a:r>
            <a:endParaRPr lang="en-GB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4" y="1360739"/>
            <a:ext cx="5445556" cy="384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4261"/>
            <a:ext cx="5787831" cy="320139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54CDDE-65E9-5E42-BFC5-258B7E94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864" y="6356350"/>
            <a:ext cx="2743200" cy="365125"/>
          </a:xfrm>
        </p:spPr>
        <p:txBody>
          <a:bodyPr/>
          <a:lstStyle/>
          <a:p>
            <a:fld id="{17A5B2F5-3361-4BC4-832A-98836FF3DB1B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D66F4-615A-4379-BDA1-C38944A39AFC}"/>
              </a:ext>
            </a:extLst>
          </p:cNvPr>
          <p:cNvSpPr txBox="1"/>
          <p:nvPr/>
        </p:nvSpPr>
        <p:spPr>
          <a:xfrm>
            <a:off x="0" y="532525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Ex. LHC&lt; ~26.5 km long, room-temperature and cryogenic systems (~22 km);</a:t>
            </a:r>
            <a:endParaRPr lang="en-US" b="1" dirty="0"/>
          </a:p>
          <a:p>
            <a:pPr algn="ctr">
              <a:spcAft>
                <a:spcPts val="600"/>
              </a:spcAft>
            </a:pPr>
            <a:r>
              <a:rPr lang="en-US" dirty="0"/>
              <a:t>Getting a sufficiently low molecular density is of paramount importance; failing to do that would mean reduced proton beam lifetime, reduced collision frequency (“luminosity”), increased component damage (beam-gas interaction and nuclear cascades);</a:t>
            </a:r>
          </a:p>
          <a:p>
            <a:pPr algn="ctr">
              <a:spcAft>
                <a:spcPts val="600"/>
              </a:spcAft>
            </a:pPr>
            <a:r>
              <a:rPr lang="en-US" b="1" dirty="0"/>
              <a:t>Aiming at &lt; 10</a:t>
            </a:r>
            <a:r>
              <a:rPr lang="en-US" b="1" baseline="30000" dirty="0"/>
              <a:t>15</a:t>
            </a:r>
            <a:r>
              <a:rPr lang="en-US" b="1" dirty="0"/>
              <a:t> H</a:t>
            </a:r>
            <a:r>
              <a:rPr lang="en-US" b="1" baseline="-25000" dirty="0"/>
              <a:t>2</a:t>
            </a:r>
            <a:r>
              <a:rPr lang="en-US" b="1" dirty="0"/>
              <a:t>-equivalent molecules/m</a:t>
            </a:r>
            <a:r>
              <a:rPr lang="en-US" b="1" baseline="30000" dirty="0"/>
              <a:t>3</a:t>
            </a:r>
            <a:r>
              <a:rPr lang="en-US" b="1" dirty="0"/>
              <a:t> in order to assure &gt;100 h beam-gas nuclear scattering lifetime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8BEADDB2-B443-4F91-86C7-8DABD0776B29}"/>
              </a:ext>
            </a:extLst>
          </p:cNvPr>
          <p:cNvSpPr>
            <a:spLocks/>
          </p:cNvSpPr>
          <p:nvPr/>
        </p:nvSpPr>
        <p:spPr bwMode="auto">
          <a:xfrm>
            <a:off x="0" y="14740"/>
            <a:ext cx="12192000" cy="142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altLang="en-US" sz="4400" dirty="0">
                <a:latin typeface="+mj-lt"/>
              </a:rPr>
              <a:t>Ray tracing: making the process faster via algorithm optimization: boundary volume hierarchy, KD-trees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5F3CA-9980-EB42-9E29-AA9DDB8B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D1FEAD-2944-4460-961E-37CB41B67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90" y="1800665"/>
            <a:ext cx="5315850" cy="3397500"/>
          </a:xfrm>
          <a:ln>
            <a:solidFill>
              <a:schemeClr val="accent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BBAC7-DE86-4724-A558-6D9F9D46B7C4}"/>
              </a:ext>
            </a:extLst>
          </p:cNvPr>
          <p:cNvSpPr/>
          <p:nvPr/>
        </p:nvSpPr>
        <p:spPr>
          <a:xfrm>
            <a:off x="234769" y="3054604"/>
            <a:ext cx="912856" cy="3516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1976DD-2E69-44BC-9078-749A0342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034" y="1800665"/>
            <a:ext cx="4817165" cy="1325563"/>
          </a:xfrm>
        </p:spPr>
        <p:txBody>
          <a:bodyPr/>
          <a:lstStyle/>
          <a:p>
            <a:r>
              <a:rPr lang="en-CH" b="1" dirty="0"/>
              <a:t>Molflow X GPU</a:t>
            </a:r>
            <a:r>
              <a:rPr lang="en-US" b="1" dirty="0"/>
              <a:t>:</a:t>
            </a:r>
            <a:br>
              <a:rPr lang="en-US" b="1" dirty="0"/>
            </a:br>
            <a:endParaRPr lang="en-CH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ACFCAD-B62C-4CFF-A570-42867DA95143}"/>
              </a:ext>
            </a:extLst>
          </p:cNvPr>
          <p:cNvSpPr txBox="1">
            <a:spLocks/>
          </p:cNvSpPr>
          <p:nvPr/>
        </p:nvSpPr>
        <p:spPr>
          <a:xfrm>
            <a:off x="5897217" y="2735763"/>
            <a:ext cx="5426766" cy="387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dirty="0"/>
              <a:t>GPU Kernel based on Nvidia’s ray tracing API OptiX</a:t>
            </a:r>
          </a:p>
          <a:p>
            <a:r>
              <a:rPr lang="en-CH" dirty="0"/>
              <a:t>Utilise high performance Ray Tracing cores of modern GPUs</a:t>
            </a:r>
          </a:p>
          <a:p>
            <a:pPr lvl="1"/>
            <a:r>
              <a:rPr lang="en-CH" dirty="0"/>
              <a:t>Nvidia RTX series</a:t>
            </a:r>
          </a:p>
          <a:p>
            <a:r>
              <a:rPr lang="en-CH" dirty="0"/>
              <a:t>Speed-ups of up to x175 measured on comparable hardware (CPU vs GPU)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3126494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4F1D3BDA-BD28-45F6-8B78-70549884F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77" y="1697495"/>
            <a:ext cx="3471416" cy="26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6A3B3ED3-9C82-4321-9486-7123C6B88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12" y="1723168"/>
            <a:ext cx="4625578" cy="2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>
            <a:extLst>
              <a:ext uri="{FF2B5EF4-FFF2-40B4-BE49-F238E27FC236}">
                <a16:creationId xmlns:a16="http://schemas.microsoft.com/office/drawing/2014/main" id="{FB005D0F-3647-4F16-B2FD-5F223737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12" y="4647063"/>
            <a:ext cx="1581671" cy="21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146023-2788-4546-A2F2-B03E682E15EF}"/>
              </a:ext>
            </a:extLst>
          </p:cNvPr>
          <p:cNvSpPr>
            <a:spLocks/>
          </p:cNvSpPr>
          <p:nvPr/>
        </p:nvSpPr>
        <p:spPr bwMode="auto">
          <a:xfrm>
            <a:off x="3752598" y="5479189"/>
            <a:ext cx="6849632" cy="48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672" dirty="0"/>
              <a:t>S [m</a:t>
            </a:r>
            <a:r>
              <a:rPr lang="en-US" altLang="en-US" sz="2672" baseline="32000" dirty="0"/>
              <a:t>3</a:t>
            </a:r>
            <a:r>
              <a:rPr lang="en-US" altLang="en-US" sz="2672" dirty="0"/>
              <a:t>/s] = </a:t>
            </a:r>
            <a:r>
              <a:rPr lang="en-US" altLang="en-US" sz="2672" dirty="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2672" dirty="0"/>
              <a:t> [0..1] · 1/4 · </a:t>
            </a:r>
            <a:r>
              <a:rPr lang="en-US" altLang="en-US" sz="2672" b="1" dirty="0">
                <a:solidFill>
                  <a:schemeClr val="accent1"/>
                </a:solidFill>
              </a:rPr>
              <a:t>A [m</a:t>
            </a:r>
            <a:r>
              <a:rPr lang="en-US" altLang="en-US" sz="2672" b="1" baseline="32000" dirty="0">
                <a:solidFill>
                  <a:schemeClr val="accent1"/>
                </a:solidFill>
              </a:rPr>
              <a:t>2</a:t>
            </a:r>
            <a:r>
              <a:rPr lang="en-US" altLang="en-US" sz="2672" b="1" dirty="0">
                <a:solidFill>
                  <a:schemeClr val="accent1"/>
                </a:solidFill>
              </a:rPr>
              <a:t>] </a:t>
            </a:r>
            <a:r>
              <a:rPr lang="en-US" altLang="en-US" sz="2672" dirty="0"/>
              <a:t>· </a:t>
            </a:r>
            <a:r>
              <a:rPr lang="en-US" altLang="en-US" sz="2672" dirty="0" err="1"/>
              <a:t>v</a:t>
            </a:r>
            <a:r>
              <a:rPr lang="en-US" altLang="en-US" sz="2672" baseline="-25000" dirty="0" err="1"/>
              <a:t>avg</a:t>
            </a:r>
            <a:r>
              <a:rPr lang="en-US" altLang="en-US" sz="2672" baseline="-6000" dirty="0"/>
              <a:t> </a:t>
            </a:r>
            <a:r>
              <a:rPr lang="en-US" altLang="en-US" sz="2672" dirty="0"/>
              <a:t>[m/s]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08904D17-5A40-4810-96F6-B28B29416828}"/>
              </a:ext>
            </a:extLst>
          </p:cNvPr>
          <p:cNvSpPr>
            <a:spLocks/>
          </p:cNvSpPr>
          <p:nvPr/>
        </p:nvSpPr>
        <p:spPr bwMode="auto">
          <a:xfrm>
            <a:off x="3752598" y="4657714"/>
            <a:ext cx="3327899" cy="50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800" b="1" dirty="0"/>
              <a:t>Pumping / absorption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A11D8814-55B4-4C39-90DF-7B71AF8FB33F}"/>
              </a:ext>
            </a:extLst>
          </p:cNvPr>
          <p:cNvSpPr>
            <a:spLocks/>
          </p:cNvSpPr>
          <p:nvPr/>
        </p:nvSpPr>
        <p:spPr bwMode="auto">
          <a:xfrm>
            <a:off x="214234" y="2726483"/>
            <a:ext cx="1579087" cy="50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altLang="en-US" sz="2800" b="1" dirty="0"/>
              <a:t>Reflection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57B1D9-DF10-F64C-84F8-D935A60C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E2CAED-2A51-4856-8E02-546E66471D3A}"/>
              </a:ext>
            </a:extLst>
          </p:cNvPr>
          <p:cNvSpPr txBox="1">
            <a:spLocks/>
          </p:cNvSpPr>
          <p:nvPr/>
        </p:nvSpPr>
        <p:spPr>
          <a:xfrm>
            <a:off x="0" y="9980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Test-Particle Monte Carlo: </a:t>
            </a:r>
            <a:r>
              <a:rPr lang="en-CH" dirty="0"/>
              <a:t>Ray tracing techniques</a:t>
            </a:r>
            <a:endParaRPr lang="en-US" dirty="0"/>
          </a:p>
          <a:p>
            <a:pPr algn="ctr"/>
            <a:r>
              <a:rPr lang="en-US" dirty="0"/>
              <a:t>Adding physics to math/geometry</a:t>
            </a:r>
            <a:endParaRPr lang="en-C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F687D0-E766-4FFE-9B8E-7204644E9397}"/>
              </a:ext>
            </a:extLst>
          </p:cNvPr>
          <p:cNvSpPr/>
          <p:nvPr/>
        </p:nvSpPr>
        <p:spPr>
          <a:xfrm>
            <a:off x="2155545" y="4791808"/>
            <a:ext cx="992101" cy="493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828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54D4-87B0-4420-B882-F2CC8F4F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1805"/>
            <a:ext cx="6095999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Fundamental Gas Dynamics Physics Concept:</a:t>
            </a:r>
            <a:br>
              <a:rPr lang="en-US" sz="2800" b="1" dirty="0"/>
            </a:br>
            <a:r>
              <a:rPr lang="en-US" sz="2800" b="1" dirty="0"/>
              <a:t>Knudsen’s cosine law</a:t>
            </a:r>
          </a:p>
        </p:txBody>
      </p:sp>
      <p:pic>
        <p:nvPicPr>
          <p:cNvPr id="3074" name="Picture 2" descr="Image result for knudsen's cosine law">
            <a:extLst>
              <a:ext uri="{FF2B5EF4-FFF2-40B4-BE49-F238E27FC236}">
                <a16:creationId xmlns:a16="http://schemas.microsoft.com/office/drawing/2014/main" id="{648FFE83-5B8D-4640-862E-A9C13392B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5" y="3183953"/>
            <a:ext cx="3911783" cy="32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55437F-CCD5-4CEF-9054-C21C29CA61A4}"/>
              </a:ext>
            </a:extLst>
          </p:cNvPr>
          <p:cNvSpPr/>
          <p:nvPr/>
        </p:nvSpPr>
        <p:spPr>
          <a:xfrm>
            <a:off x="7172587" y="5874025"/>
            <a:ext cx="4773336" cy="763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WALL</a:t>
            </a:r>
            <a:endParaRPr lang="en-US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1D1F57-4D3B-44AA-AD77-F5A77F82FBD7}"/>
              </a:ext>
            </a:extLst>
          </p:cNvPr>
          <p:cNvSpPr/>
          <p:nvPr/>
        </p:nvSpPr>
        <p:spPr>
          <a:xfrm>
            <a:off x="7302616" y="2923894"/>
            <a:ext cx="260059" cy="2600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846E2-D676-4B42-BC39-84C515A2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12" y="2343973"/>
            <a:ext cx="3530279" cy="846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66F3DE-409E-4400-8A5C-ADF4516A9F6A}"/>
                  </a:ext>
                </a:extLst>
              </p:cNvPr>
              <p:cNvSpPr txBox="1"/>
              <p:nvPr/>
            </p:nvSpPr>
            <p:spPr>
              <a:xfrm>
                <a:off x="6509382" y="3390339"/>
                <a:ext cx="5436541" cy="460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𝑅𝑇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⁡(−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𝑅𝑇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GB" sz="2000" dirty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sz="2000" dirty="0"/>
                  <a:t>t)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66F3DE-409E-4400-8A5C-ADF4516A9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382" y="3390339"/>
                <a:ext cx="5436541" cy="460639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5BB8F-DCD2-0846-907D-D7D54C2F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771513-35BC-4DCD-AFB4-62C3E2794F32}"/>
              </a:ext>
            </a:extLst>
          </p:cNvPr>
          <p:cNvSpPr txBox="1">
            <a:spLocks/>
          </p:cNvSpPr>
          <p:nvPr/>
        </p:nvSpPr>
        <p:spPr>
          <a:xfrm>
            <a:off x="0" y="9980"/>
            <a:ext cx="12192000" cy="1161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TPMC: Adding physics to math/geometry</a:t>
            </a:r>
          </a:p>
          <a:p>
            <a:pPr algn="ctr"/>
            <a:r>
              <a:rPr lang="en-US" sz="3600" b="1" dirty="0"/>
              <a:t>Molecular desorption and residence time</a:t>
            </a:r>
            <a:endParaRPr lang="en-CH" sz="36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87BDC7-9EEF-4173-970C-0C30A483B2B2}"/>
              </a:ext>
            </a:extLst>
          </p:cNvPr>
          <p:cNvSpPr txBox="1">
            <a:spLocks/>
          </p:cNvSpPr>
          <p:nvPr/>
        </p:nvSpPr>
        <p:spPr>
          <a:xfrm>
            <a:off x="6095999" y="1308370"/>
            <a:ext cx="6095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Molecular/atomic </a:t>
            </a:r>
            <a:r>
              <a:rPr lang="en-US" sz="2800" b="1" dirty="0" err="1"/>
              <a:t>accomodation</a:t>
            </a:r>
            <a:r>
              <a:rPr lang="en-US" sz="2800" b="1" dirty="0"/>
              <a:t> factor, </a:t>
            </a:r>
            <a:r>
              <a:rPr lang="en-US" sz="2800" b="1" dirty="0" err="1"/>
              <a:t>sejour</a:t>
            </a:r>
            <a:r>
              <a:rPr lang="en-US" sz="2800" b="1" dirty="0"/>
              <a:t> time, and re-emission</a:t>
            </a:r>
          </a:p>
        </p:txBody>
      </p:sp>
    </p:spTree>
    <p:extLst>
      <p:ext uri="{BB962C8B-B14F-4D97-AF65-F5344CB8AC3E}">
        <p14:creationId xmlns:p14="http://schemas.microsoft.com/office/powerpoint/2010/main" val="25993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185 L 0.14921 0.40903 L 0.15338 0.41019 C 0.1552 0.40787 0.15885 0.40579 0.15885 0.40046 C 0.15885 0.39907 0.15872 0.39769 0.1582 0.39676 C 0.15768 0.39583 0.15677 0.39607 0.15612 0.3956 C 0.15559 0.39468 0.15286 0.39074 0.15338 0.38819 C 0.15364 0.38681 0.15481 0.38657 0.15546 0.38588 C 0.15703 0.38611 0.15872 0.38634 0.16028 0.38704 C 0.16093 0.38727 0.1621 0.38704 0.16237 0.38819 C 0.16263 0.38982 0.1621 0.39167 0.16158 0.39306 C 0.16119 0.39468 0.16028 0.3956 0.15963 0.39676 C 0.15898 0.39977 0.1582 0.40208 0.15963 0.40532 C 0.16002 0.40625 0.16237 0.40671 0.16158 0.40648 C 0.15794 0.40602 0.15065 0.40417 0.15065 0.4044 C 0.15182 0.4037 0.15299 0.40347 0.15403 0.40301 C 0.15546 0.40232 0.1582 0.40046 0.1582 0.40069 C 0.15846 0.39931 0.15937 0.39792 0.15885 0.39676 C 0.15833 0.39537 0.15612 0.3956 0.15612 0.39583 C 0.15638 0.39838 0.15729 0.40139 0.15677 0.40417 C 0.15664 0.40532 0.1552 0.40394 0.15481 0.40301 C 0.1539 0.40069 0.15338 0.3956 0.15338 0.39583 C 0.15312 0.39676 0.15325 0.39838 0.15273 0.39931 C 0.15104 0.40208 0.14921 0.40301 0.14713 0.40417 C 0.14231 0.40116 0.1483 0.40509 0.14231 0.40046 C 0.14101 0.39931 0.13893 0.39861 0.1375 0.39792 C 0.13151 0.39097 0.13411 0.39491 0.15 0.39676 C 0.15182 0.39699 0.15364 0.39769 0.15546 0.39792 C 0.16015 0.40069 0.15442 0.39699 0.16028 0.40301 C 0.16093 0.40347 0.16158 0.4037 0.16237 0.40417 C 0.16367 0.4037 0.1651 0.40347 0.1664 0.40301 C 0.16718 0.40255 0.16796 0.40255 0.16849 0.40162 C 0.16901 0.40069 0.16901 0.39931 0.16927 0.39792 C 0.16822 0.39676 0.16744 0.39537 0.1664 0.39444 C 0.16419 0.39167 0.16224 0.39097 0.15963 0.38935 C 0.15846 0.38982 0.1569 0.38912 0.15612 0.39074 C 0.1552 0.39259 0.15572 0.3956 0.15546 0.39792 C 0.15494 0.40139 0.15338 0.40741 0.15195 0.40903 L 0.15 0.41157 L 0.14583 0.40903 C 0.14518 0.40857 0.1444 0.40857 0.14375 0.40787 L 0.14166 0.40532 C 0.14309 0.40463 0.1444 0.40347 0.14583 0.40301 C 0.14921 0.40139 0.15533 0.40093 0.1582 0.40046 C 0.15794 0.39676 0.15846 0.38889 0.15546 0.38704 L 0.15338 0.38819 C 0.15403 0.38889 0.15755 0.39167 0.1582 0.39306 C 0.15859 0.39421 0.15859 0.3956 0.15885 0.39676 C 0.15794 0.39722 0.15703 0.39745 0.15612 0.39792 C 0.15468 0.39884 0.15195 0.40046 0.15195 0.40069 C 0.15364 0.40926 0.15455 0.40625 0.1513 0.41019 C 0.14427 0.40718 0.14765 0.40833 0.14101 0.40648 C 0.14036 0.40625 0.13919 0.40648 0.13893 0.40532 C 0.13854 0.4037 0.13919 0.40185 0.13958 0.40046 C 0.14088 0.39676 0.14179 0.39676 0.14375 0.3956 C 0.14531 0.39607 0.147 0.3963 0.14856 0.39676 C 0.1526 0.39815 0.15013 0.39792 0.15195 0.39792 L 0.15195 0.39676 L -0.01237 0.2206 " pathEditMode="relative" rAng="0" ptsTypes="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7809A7-79B4-44D0-820E-C5983E23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406" y="1605309"/>
            <a:ext cx="12150837" cy="4482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402EA-731A-42AE-B82C-8ABA32764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5" y="5735112"/>
            <a:ext cx="3772426" cy="352474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60157780-A42C-4AC4-8B79-157EA032971E}"/>
              </a:ext>
            </a:extLst>
          </p:cNvPr>
          <p:cNvSpPr txBox="1"/>
          <p:nvPr/>
        </p:nvSpPr>
        <p:spPr>
          <a:xfrm>
            <a:off x="3802711" y="5742072"/>
            <a:ext cx="2203234" cy="3455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Pressure, arbitrary units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F95EA4B-2623-40AC-A7C1-BA260831C4BD}"/>
              </a:ext>
            </a:extLst>
          </p:cNvPr>
          <p:cNvSpPr txBox="1"/>
          <p:nvPr/>
        </p:nvSpPr>
        <p:spPr>
          <a:xfrm>
            <a:off x="9340539" y="5008855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dF~Cos</a:t>
            </a:r>
            <a:r>
              <a:rPr lang="en-US" sz="2400" baseline="30000">
                <a:solidFill>
                  <a:schemeClr val="bg1"/>
                </a:solidFill>
              </a:rPr>
              <a:t>5</a:t>
            </a:r>
            <a:r>
              <a:rPr lang="az-Cyrl-AZ" sz="2400">
                <a:solidFill>
                  <a:schemeClr val="bg1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Ѳ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8C1B23F-1AE6-464F-8D34-9E7551ACE380}"/>
              </a:ext>
            </a:extLst>
          </p:cNvPr>
          <p:cNvSpPr txBox="1"/>
          <p:nvPr/>
        </p:nvSpPr>
        <p:spPr>
          <a:xfrm>
            <a:off x="5445319" y="5008855"/>
            <a:ext cx="167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dF</a:t>
            </a:r>
            <a:r>
              <a:rPr lang="en-US" sz="2400" dirty="0">
                <a:solidFill>
                  <a:schemeClr val="bg1"/>
                </a:solidFill>
              </a:rPr>
              <a:t>=Uniform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6EF5EE7-5B51-4663-8516-DA474D5C331C}"/>
              </a:ext>
            </a:extLst>
          </p:cNvPr>
          <p:cNvSpPr txBox="1"/>
          <p:nvPr/>
        </p:nvSpPr>
        <p:spPr>
          <a:xfrm>
            <a:off x="1570920" y="5008854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</a:rPr>
              <a:t>dF~Cos</a:t>
            </a:r>
            <a:r>
              <a:rPr lang="az-Cyrl-AZ" sz="2400" dirty="0">
                <a:solidFill>
                  <a:schemeClr val="bg1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Ѳ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6A483-D8B1-4A4D-BCE0-D50F3E48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23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CEDD65-67A1-428C-B332-51C3A6ED33F0}"/>
              </a:ext>
            </a:extLst>
          </p:cNvPr>
          <p:cNvSpPr txBox="1">
            <a:spLocks/>
          </p:cNvSpPr>
          <p:nvPr/>
        </p:nvSpPr>
        <p:spPr>
          <a:xfrm>
            <a:off x="-1" y="9097"/>
            <a:ext cx="1219200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Sometime one needs to be able to study physical effects of different angular desorption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65130-3B15-40FE-BE78-56CD1F6B5524}"/>
              </a:ext>
            </a:extLst>
          </p:cNvPr>
          <p:cNvSpPr txBox="1"/>
          <p:nvPr/>
        </p:nvSpPr>
        <p:spPr>
          <a:xfrm>
            <a:off x="722994" y="6167513"/>
            <a:ext cx="1074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 facets with uniform areal desorption F (mol/s/cm</a:t>
            </a:r>
            <a:r>
              <a:rPr lang="en-US" b="1" baseline="30000" dirty="0"/>
              <a:t>2</a:t>
            </a:r>
            <a:r>
              <a:rPr lang="en-US" b="1" dirty="0"/>
              <a:t>), but different angular distributions</a:t>
            </a:r>
          </a:p>
          <a:p>
            <a:pPr algn="ctr"/>
            <a:r>
              <a:rPr lang="en-US" b="1" dirty="0"/>
              <a:t>Only F ~ </a:t>
            </a:r>
            <a:r>
              <a:rPr lang="en-US" b="1" dirty="0" err="1"/>
              <a:t>cos</a:t>
            </a:r>
            <a:r>
              <a:rPr lang="en-US" b="1" dirty="0" err="1">
                <a:latin typeface="Symbol" panose="05050102010706020507" pitchFamily="18" charset="2"/>
              </a:rPr>
              <a:t>q</a:t>
            </a:r>
            <a:r>
              <a:rPr lang="en-US" b="1" dirty="0"/>
              <a:t>  gives uniform pressure inside the cube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44464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94141" y="3289347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79354" y="3289347"/>
            <a:ext cx="8127" cy="1458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79354" y="1147573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4141" y="2661586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79354" y="1147573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2717" y="1147573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52717" y="2236922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54187" y="1147573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37930" y="1147573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78777" y="1147573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11293" y="3270886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11293" y="2643124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395035" y="3270886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37930" y="4784895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37930" y="3695546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52717" y="3677081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52717" y="3658619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79354" y="4747968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494141" y="2661582"/>
            <a:ext cx="0" cy="62776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996506" y="2643121"/>
            <a:ext cx="0" cy="6277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4494141" y="2886402"/>
            <a:ext cx="178130" cy="1781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502563" y="2684929"/>
            <a:ext cx="178130" cy="1781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813739" y="2769158"/>
            <a:ext cx="11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286481" y="2777358"/>
            <a:ext cx="11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Exit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460140" y="3364324"/>
            <a:ext cx="5363289" cy="3223673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305370" y="9398"/>
            <a:ext cx="3581259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TPMC flowchart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BF11B7-8C47-4856-A94C-F233BB84A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1" y="860222"/>
            <a:ext cx="2374497" cy="59059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405856" y="3364324"/>
            <a:ext cx="5591101" cy="32236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03129-4DF3-3E41-BA59-0FCEA8DD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2279 0.06504 L 0.12591 -0.22477 L 0.07149 0.27893 L 0.07722 0.27268 L 0.25755 -0.07014 L 0.34805 0.28403 L 0.46302 -0.0581 L 0.29193 -0.12917 L 0.52097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45" y="4143321"/>
            <a:ext cx="3616758" cy="265926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6" y="1199506"/>
            <a:ext cx="5001125" cy="28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88" y="1367321"/>
            <a:ext cx="5193934" cy="302240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1745619" y="-4504"/>
            <a:ext cx="2874185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 dirty="0" err="1"/>
              <a:t>Molflow</a:t>
            </a:r>
            <a:r>
              <a:rPr lang="en-US" altLang="en-US" sz="3200" dirty="0"/>
              <a:t> (~1990)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7025639" y="396228"/>
            <a:ext cx="4549141" cy="102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2000" dirty="0"/>
              <a:t>R. Kersevan, J. L. Pons (ESRF) / M. Ady, P. Baehr (CERN)</a:t>
            </a:r>
          </a:p>
          <a:p>
            <a:pPr algn="ctr"/>
            <a:r>
              <a:rPr lang="en-US" altLang="en-US" sz="2000" dirty="0"/>
              <a:t>WIN, LINUX, MAC OS; C/C++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7234030" y="12942"/>
            <a:ext cx="4270849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 dirty="0" err="1"/>
              <a:t>Molflow</a:t>
            </a:r>
            <a:r>
              <a:rPr lang="en-US" altLang="en-US" sz="3200" dirty="0"/>
              <a:t>+ (2008-present)</a:t>
            </a:r>
          </a:p>
        </p:txBody>
      </p:sp>
      <p:pic>
        <p:nvPicPr>
          <p:cNvPr id="10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802" y="4368419"/>
            <a:ext cx="1767038" cy="240009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5"/>
          <p:cNvSpPr>
            <a:spLocks/>
          </p:cNvSpPr>
          <p:nvPr/>
        </p:nvSpPr>
        <p:spPr bwMode="auto">
          <a:xfrm>
            <a:off x="503" y="481361"/>
            <a:ext cx="6637715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000" dirty="0"/>
              <a:t>R. Kersevan, </a:t>
            </a:r>
          </a:p>
          <a:p>
            <a:pPr algn="ctr"/>
            <a:r>
              <a:rPr lang="en-US" altLang="en-US" sz="2000" dirty="0" err="1"/>
              <a:t>Elettra</a:t>
            </a:r>
            <a:r>
              <a:rPr lang="en-US" altLang="en-US" sz="2000" dirty="0"/>
              <a:t> Light </a:t>
            </a:r>
            <a:r>
              <a:rPr lang="en-US" altLang="en-US" sz="2000" dirty="0" err="1"/>
              <a:t>Source,Trieste</a:t>
            </a:r>
            <a:r>
              <a:rPr lang="en-US" altLang="en-US" sz="2000" dirty="0"/>
              <a:t>, Italy: MS DOS; </a:t>
            </a:r>
            <a:r>
              <a:rPr lang="en-US" altLang="en-US" sz="2000" dirty="0" err="1"/>
              <a:t>TurboPascal</a:t>
            </a:r>
            <a:r>
              <a:rPr lang="en-US" altLang="en-US" sz="2000" dirty="0"/>
              <a:t>/Fortran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5D7A35-27D0-4A40-BD5D-3CCE32AF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6" y="2437678"/>
            <a:ext cx="4047343" cy="427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94" y="2456116"/>
            <a:ext cx="3685577" cy="42720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0" y="1236681"/>
            <a:ext cx="1219200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2800" b="1" dirty="0"/>
              <a:t>Step 1</a:t>
            </a:r>
            <a:r>
              <a:rPr lang="en-US" altLang="en-US" sz="2800" dirty="0"/>
              <a:t>: creating geometry; Binary STL file </a:t>
            </a:r>
            <a:r>
              <a:rPr lang="en-US" altLang="en-US" sz="2000" dirty="0"/>
              <a:t>(unnecessary parts to be REMOVED! see next slide)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751831" y="1873708"/>
            <a:ext cx="24189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 b="1" dirty="0"/>
              <a:t>3D CAD MODEL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7492710" y="1873708"/>
            <a:ext cx="321972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 b="1" dirty="0"/>
              <a:t>3D </a:t>
            </a:r>
            <a:r>
              <a:rPr lang="en-US" altLang="en-US" sz="2800" b="1" dirty="0" err="1"/>
              <a:t>Molflow</a:t>
            </a:r>
            <a:r>
              <a:rPr lang="en-US" altLang="en-US" sz="2800" b="1" dirty="0"/>
              <a:t>+ MODEL</a:t>
            </a: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5391273" y="2705589"/>
            <a:ext cx="1815760" cy="1134687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16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2159866" y="0"/>
            <a:ext cx="7822334" cy="114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Working with </a:t>
            </a:r>
            <a:r>
              <a:rPr lang="en-US" altLang="en-US" sz="4000" dirty="0" err="1">
                <a:ea typeface="Gill Sans SemiBold" charset="0"/>
                <a:cs typeface="Gill Sans SemiBold" charset="0"/>
                <a:sym typeface="Gill Sans SemiBold" charset="0"/>
              </a:rPr>
              <a:t>Molflow</a:t>
            </a:r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+’s TPMC Code</a:t>
            </a:r>
          </a:p>
          <a:p>
            <a:pPr algn="ctr"/>
            <a:r>
              <a:rPr lang="en-US" altLang="en-US" sz="2800" dirty="0">
                <a:ea typeface="Gill Sans SemiBold" charset="0"/>
                <a:cs typeface="Gill Sans SemiBold" charset="0"/>
                <a:sym typeface="Gill Sans SemiBold" charset="0"/>
              </a:rPr>
              <a:t>(see also second lecture)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EB0022-E040-B143-9518-D0D5A0A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D6474-469B-45C0-924B-1301A72C7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78" y="4029966"/>
            <a:ext cx="2098686" cy="2622258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57941631">
                  <a:custGeom>
                    <a:avLst/>
                    <a:gdLst>
                      <a:gd name="connsiteX0" fmla="*/ 0 w 2098686"/>
                      <a:gd name="connsiteY0" fmla="*/ 0 h 2622258"/>
                      <a:gd name="connsiteX1" fmla="*/ 482698 w 2098686"/>
                      <a:gd name="connsiteY1" fmla="*/ 0 h 2622258"/>
                      <a:gd name="connsiteX2" fmla="*/ 1049343 w 2098686"/>
                      <a:gd name="connsiteY2" fmla="*/ 0 h 2622258"/>
                      <a:gd name="connsiteX3" fmla="*/ 1595001 w 2098686"/>
                      <a:gd name="connsiteY3" fmla="*/ 0 h 2622258"/>
                      <a:gd name="connsiteX4" fmla="*/ 2098686 w 2098686"/>
                      <a:gd name="connsiteY4" fmla="*/ 0 h 2622258"/>
                      <a:gd name="connsiteX5" fmla="*/ 2098686 w 2098686"/>
                      <a:gd name="connsiteY5" fmla="*/ 550674 h 2622258"/>
                      <a:gd name="connsiteX6" fmla="*/ 2098686 w 2098686"/>
                      <a:gd name="connsiteY6" fmla="*/ 1022681 h 2622258"/>
                      <a:gd name="connsiteX7" fmla="*/ 2098686 w 2098686"/>
                      <a:gd name="connsiteY7" fmla="*/ 1468464 h 2622258"/>
                      <a:gd name="connsiteX8" fmla="*/ 2098686 w 2098686"/>
                      <a:gd name="connsiteY8" fmla="*/ 2045361 h 2622258"/>
                      <a:gd name="connsiteX9" fmla="*/ 2098686 w 2098686"/>
                      <a:gd name="connsiteY9" fmla="*/ 2622258 h 2622258"/>
                      <a:gd name="connsiteX10" fmla="*/ 1574015 w 2098686"/>
                      <a:gd name="connsiteY10" fmla="*/ 2622258 h 2622258"/>
                      <a:gd name="connsiteX11" fmla="*/ 1049343 w 2098686"/>
                      <a:gd name="connsiteY11" fmla="*/ 2622258 h 2622258"/>
                      <a:gd name="connsiteX12" fmla="*/ 503685 w 2098686"/>
                      <a:gd name="connsiteY12" fmla="*/ 2622258 h 2622258"/>
                      <a:gd name="connsiteX13" fmla="*/ 0 w 2098686"/>
                      <a:gd name="connsiteY13" fmla="*/ 2622258 h 2622258"/>
                      <a:gd name="connsiteX14" fmla="*/ 0 w 2098686"/>
                      <a:gd name="connsiteY14" fmla="*/ 2045361 h 2622258"/>
                      <a:gd name="connsiteX15" fmla="*/ 0 w 2098686"/>
                      <a:gd name="connsiteY15" fmla="*/ 1599577 h 2622258"/>
                      <a:gd name="connsiteX16" fmla="*/ 0 w 2098686"/>
                      <a:gd name="connsiteY16" fmla="*/ 1153794 h 2622258"/>
                      <a:gd name="connsiteX17" fmla="*/ 0 w 2098686"/>
                      <a:gd name="connsiteY17" fmla="*/ 603119 h 2622258"/>
                      <a:gd name="connsiteX18" fmla="*/ 0 w 2098686"/>
                      <a:gd name="connsiteY18" fmla="*/ 0 h 2622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98686" h="2622258" fill="none" extrusionOk="0">
                        <a:moveTo>
                          <a:pt x="0" y="0"/>
                        </a:moveTo>
                        <a:cubicBezTo>
                          <a:pt x="214469" y="-34132"/>
                          <a:pt x="322313" y="47064"/>
                          <a:pt x="482698" y="0"/>
                        </a:cubicBezTo>
                        <a:cubicBezTo>
                          <a:pt x="643083" y="-47064"/>
                          <a:pt x="869639" y="58839"/>
                          <a:pt x="1049343" y="0"/>
                        </a:cubicBezTo>
                        <a:cubicBezTo>
                          <a:pt x="1229048" y="-58839"/>
                          <a:pt x="1441721" y="10474"/>
                          <a:pt x="1595001" y="0"/>
                        </a:cubicBezTo>
                        <a:cubicBezTo>
                          <a:pt x="1748281" y="-10474"/>
                          <a:pt x="1915821" y="45134"/>
                          <a:pt x="2098686" y="0"/>
                        </a:cubicBezTo>
                        <a:cubicBezTo>
                          <a:pt x="2141971" y="197244"/>
                          <a:pt x="2077516" y="319719"/>
                          <a:pt x="2098686" y="550674"/>
                        </a:cubicBezTo>
                        <a:cubicBezTo>
                          <a:pt x="2119856" y="781629"/>
                          <a:pt x="2068025" y="794282"/>
                          <a:pt x="2098686" y="1022681"/>
                        </a:cubicBezTo>
                        <a:cubicBezTo>
                          <a:pt x="2129347" y="1251080"/>
                          <a:pt x="2076775" y="1352057"/>
                          <a:pt x="2098686" y="1468464"/>
                        </a:cubicBezTo>
                        <a:cubicBezTo>
                          <a:pt x="2120597" y="1584871"/>
                          <a:pt x="2087660" y="1798739"/>
                          <a:pt x="2098686" y="2045361"/>
                        </a:cubicBezTo>
                        <a:cubicBezTo>
                          <a:pt x="2109712" y="2291983"/>
                          <a:pt x="2030403" y="2484367"/>
                          <a:pt x="2098686" y="2622258"/>
                        </a:cubicBezTo>
                        <a:cubicBezTo>
                          <a:pt x="1838257" y="2683104"/>
                          <a:pt x="1778086" y="2605528"/>
                          <a:pt x="1574015" y="2622258"/>
                        </a:cubicBezTo>
                        <a:cubicBezTo>
                          <a:pt x="1369944" y="2638988"/>
                          <a:pt x="1279151" y="2574559"/>
                          <a:pt x="1049343" y="2622258"/>
                        </a:cubicBezTo>
                        <a:cubicBezTo>
                          <a:pt x="819535" y="2669957"/>
                          <a:pt x="660155" y="2557110"/>
                          <a:pt x="503685" y="2622258"/>
                        </a:cubicBezTo>
                        <a:cubicBezTo>
                          <a:pt x="347215" y="2687406"/>
                          <a:pt x="162434" y="2620286"/>
                          <a:pt x="0" y="2622258"/>
                        </a:cubicBezTo>
                        <a:cubicBezTo>
                          <a:pt x="-20470" y="2401987"/>
                          <a:pt x="13196" y="2226875"/>
                          <a:pt x="0" y="2045361"/>
                        </a:cubicBezTo>
                        <a:cubicBezTo>
                          <a:pt x="-13196" y="1863847"/>
                          <a:pt x="33379" y="1724546"/>
                          <a:pt x="0" y="1599577"/>
                        </a:cubicBezTo>
                        <a:cubicBezTo>
                          <a:pt x="-33379" y="1474608"/>
                          <a:pt x="26412" y="1316571"/>
                          <a:pt x="0" y="1153794"/>
                        </a:cubicBezTo>
                        <a:cubicBezTo>
                          <a:pt x="-26412" y="991017"/>
                          <a:pt x="49509" y="746291"/>
                          <a:pt x="0" y="603119"/>
                        </a:cubicBezTo>
                        <a:cubicBezTo>
                          <a:pt x="-49509" y="459948"/>
                          <a:pt x="43061" y="265647"/>
                          <a:pt x="0" y="0"/>
                        </a:cubicBezTo>
                        <a:close/>
                      </a:path>
                      <a:path w="2098686" h="2622258" stroke="0" extrusionOk="0">
                        <a:moveTo>
                          <a:pt x="0" y="0"/>
                        </a:moveTo>
                        <a:cubicBezTo>
                          <a:pt x="260528" y="-65257"/>
                          <a:pt x="288050" y="52757"/>
                          <a:pt x="545658" y="0"/>
                        </a:cubicBezTo>
                        <a:cubicBezTo>
                          <a:pt x="803266" y="-52757"/>
                          <a:pt x="832260" y="32786"/>
                          <a:pt x="1007369" y="0"/>
                        </a:cubicBezTo>
                        <a:cubicBezTo>
                          <a:pt x="1182478" y="-32786"/>
                          <a:pt x="1284168" y="10726"/>
                          <a:pt x="1469080" y="0"/>
                        </a:cubicBezTo>
                        <a:cubicBezTo>
                          <a:pt x="1653992" y="-10726"/>
                          <a:pt x="1789881" y="66074"/>
                          <a:pt x="2098686" y="0"/>
                        </a:cubicBezTo>
                        <a:cubicBezTo>
                          <a:pt x="2109954" y="149597"/>
                          <a:pt x="2056447" y="255846"/>
                          <a:pt x="2098686" y="472006"/>
                        </a:cubicBezTo>
                        <a:cubicBezTo>
                          <a:pt x="2140925" y="688166"/>
                          <a:pt x="2043078" y="833124"/>
                          <a:pt x="2098686" y="1022681"/>
                        </a:cubicBezTo>
                        <a:cubicBezTo>
                          <a:pt x="2154294" y="1212239"/>
                          <a:pt x="2039527" y="1383094"/>
                          <a:pt x="2098686" y="1573355"/>
                        </a:cubicBezTo>
                        <a:cubicBezTo>
                          <a:pt x="2157845" y="1763616"/>
                          <a:pt x="2059075" y="1868464"/>
                          <a:pt x="2098686" y="2150252"/>
                        </a:cubicBezTo>
                        <a:cubicBezTo>
                          <a:pt x="2138297" y="2432040"/>
                          <a:pt x="2078220" y="2430365"/>
                          <a:pt x="2098686" y="2622258"/>
                        </a:cubicBezTo>
                        <a:cubicBezTo>
                          <a:pt x="1874715" y="2657821"/>
                          <a:pt x="1764820" y="2583767"/>
                          <a:pt x="1595001" y="2622258"/>
                        </a:cubicBezTo>
                        <a:cubicBezTo>
                          <a:pt x="1425182" y="2660749"/>
                          <a:pt x="1273736" y="2598586"/>
                          <a:pt x="1112304" y="2622258"/>
                        </a:cubicBezTo>
                        <a:cubicBezTo>
                          <a:pt x="950872" y="2645930"/>
                          <a:pt x="761123" y="2585200"/>
                          <a:pt x="545658" y="2622258"/>
                        </a:cubicBezTo>
                        <a:cubicBezTo>
                          <a:pt x="330193" y="2659316"/>
                          <a:pt x="212639" y="2605108"/>
                          <a:pt x="0" y="2622258"/>
                        </a:cubicBezTo>
                        <a:cubicBezTo>
                          <a:pt x="-31108" y="2335119"/>
                          <a:pt x="23239" y="2162968"/>
                          <a:pt x="0" y="2045361"/>
                        </a:cubicBezTo>
                        <a:cubicBezTo>
                          <a:pt x="-23239" y="1927754"/>
                          <a:pt x="38697" y="1783340"/>
                          <a:pt x="0" y="1599577"/>
                        </a:cubicBezTo>
                        <a:cubicBezTo>
                          <a:pt x="-38697" y="1415814"/>
                          <a:pt x="9526" y="1295470"/>
                          <a:pt x="0" y="1153794"/>
                        </a:cubicBezTo>
                        <a:cubicBezTo>
                          <a:pt x="-9526" y="1012118"/>
                          <a:pt x="50929" y="890096"/>
                          <a:pt x="0" y="655565"/>
                        </a:cubicBezTo>
                        <a:cubicBezTo>
                          <a:pt x="-50929" y="421034"/>
                          <a:pt x="658" y="23531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4492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ternal volume cad">
            <a:extLst>
              <a:ext uri="{FF2B5EF4-FFF2-40B4-BE49-F238E27FC236}">
                <a16:creationId xmlns:a16="http://schemas.microsoft.com/office/drawing/2014/main" id="{FBDFA28C-F605-472A-8111-590BE6931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48" y="717241"/>
            <a:ext cx="8743229" cy="56391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F14DA-93BB-4783-9335-96C8CB4730AF}"/>
              </a:ext>
            </a:extLst>
          </p:cNvPr>
          <p:cNvSpPr txBox="1"/>
          <p:nvPr/>
        </p:nvSpPr>
        <p:spPr>
          <a:xfrm rot="19830404">
            <a:off x="6400800" y="3442854"/>
            <a:ext cx="221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Internal volume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A8CF0-B45C-EC4D-88CC-3BBE924C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3D9E164-F46D-4498-870C-67EFF88255AB}"/>
              </a:ext>
            </a:extLst>
          </p:cNvPr>
          <p:cNvSpPr>
            <a:spLocks/>
          </p:cNvSpPr>
          <p:nvPr/>
        </p:nvSpPr>
        <p:spPr bwMode="auto">
          <a:xfrm>
            <a:off x="1080459" y="-4151"/>
            <a:ext cx="1003107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 b="1" dirty="0"/>
              <a:t>Step 2</a:t>
            </a:r>
            <a:r>
              <a:rPr lang="en-US" altLang="en-US" sz="2800" dirty="0"/>
              <a:t>: REMOVE UNNECESSARY PARTS (e.g. use ANSYS Space Claim)</a:t>
            </a:r>
          </a:p>
        </p:txBody>
      </p:sp>
    </p:spTree>
    <p:extLst>
      <p:ext uri="{BB962C8B-B14F-4D97-AF65-F5344CB8AC3E}">
        <p14:creationId xmlns:p14="http://schemas.microsoft.com/office/powerpoint/2010/main" val="2867240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09815-A9E9-564C-8AAA-59C478EA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546E0-7D96-4826-A98B-FFDCDB06C897}"/>
              </a:ext>
            </a:extLst>
          </p:cNvPr>
          <p:cNvSpPr>
            <a:spLocks/>
          </p:cNvSpPr>
          <p:nvPr/>
        </p:nvSpPr>
        <p:spPr bwMode="auto">
          <a:xfrm>
            <a:off x="-73890" y="18397"/>
            <a:ext cx="1226589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2800" b="1" dirty="0"/>
              <a:t>Step 3</a:t>
            </a:r>
            <a:r>
              <a:rPr lang="en-US" altLang="en-US" sz="2800" dirty="0"/>
              <a:t>: USE </a:t>
            </a:r>
            <a:r>
              <a:rPr lang="en-US" altLang="en-US" sz="2800" dirty="0" err="1"/>
              <a:t>Molflow</a:t>
            </a:r>
            <a:r>
              <a:rPr lang="en-US" altLang="en-US" sz="2800" dirty="0"/>
              <a:t>+’s BUILT-IN EDITING FEATURES</a:t>
            </a:r>
          </a:p>
        </p:txBody>
      </p:sp>
      <p:pic>
        <p:nvPicPr>
          <p:cNvPr id="3" name="Online Media 2" title="slide28">
            <a:hlinkClick r:id="" action="ppaction://media"/>
            <a:extLst>
              <a:ext uri="{FF2B5EF4-FFF2-40B4-BE49-F238E27FC236}">
                <a16:creationId xmlns:a16="http://schemas.microsoft.com/office/drawing/2014/main" id="{05841A87-B748-8F17-1813-A670245367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8181" y="683567"/>
            <a:ext cx="10895638" cy="615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01" y="1227308"/>
            <a:ext cx="7058225" cy="563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47546" t="23643" r="21124" b="16321"/>
          <a:stretch/>
        </p:blipFill>
        <p:spPr>
          <a:xfrm>
            <a:off x="6443577" y="3441874"/>
            <a:ext cx="1801641" cy="27975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746053" y="5053399"/>
            <a:ext cx="3386883" cy="17809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4848213" y="602955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 b="1" dirty="0"/>
              <a:t>Step 4</a:t>
            </a:r>
            <a:r>
              <a:rPr lang="en-US" altLang="en-US" sz="2800" dirty="0"/>
              <a:t>: adding physics</a:t>
            </a: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3766884" y="-4195"/>
            <a:ext cx="4997074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Working with </a:t>
            </a:r>
            <a:r>
              <a:rPr lang="en-US" altLang="en-US" sz="4000" dirty="0" err="1">
                <a:ea typeface="Gill Sans SemiBold" charset="0"/>
                <a:cs typeface="Gill Sans SemiBold" charset="0"/>
                <a:sym typeface="Gill Sans SemiBold" charset="0"/>
              </a:rPr>
              <a:t>Molflow</a:t>
            </a:r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+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573" y="89612"/>
            <a:ext cx="2808682" cy="39912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68" y="581698"/>
            <a:ext cx="3243655" cy="18799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10247" y="55888"/>
            <a:ext cx="3386883" cy="249875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8710247" y="2554644"/>
            <a:ext cx="614822" cy="201735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524246" y="2554644"/>
            <a:ext cx="2572885" cy="214221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0" y="6133815"/>
            <a:ext cx="4090840" cy="64805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144380" y="5318420"/>
            <a:ext cx="2430301" cy="76903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4167459" y="5507345"/>
            <a:ext cx="2407224" cy="127452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76514" y="81836"/>
            <a:ext cx="2409710" cy="471646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176514" y="1109574"/>
            <a:ext cx="2398167" cy="38064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568" y="67332"/>
            <a:ext cx="4108946" cy="104224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28" y="81836"/>
            <a:ext cx="4072731" cy="3529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648" y="5073683"/>
            <a:ext cx="3387287" cy="655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88" y="545432"/>
            <a:ext cx="3427609" cy="373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4514" y="5861981"/>
            <a:ext cx="1736818" cy="5436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3820" y="6405649"/>
            <a:ext cx="2903872" cy="3565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E7C31-9BC9-E44B-A231-8E46F128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">
            <a:extLst>
              <a:ext uri="{FF2B5EF4-FFF2-40B4-BE49-F238E27FC236}">
                <a16:creationId xmlns:a16="http://schemas.microsoft.com/office/drawing/2014/main" id="{2B6F8ABD-1ED4-4B39-8B18-D9F9D5DF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5" y="1349288"/>
            <a:ext cx="4329953" cy="43736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elon musk hyperloop">
            <a:extLst>
              <a:ext uri="{FF2B5EF4-FFF2-40B4-BE49-F238E27FC236}">
                <a16:creationId xmlns:a16="http://schemas.microsoft.com/office/drawing/2014/main" id="{9180688B-0DDD-4F68-B938-B8B49FAEF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91" y="3694940"/>
            <a:ext cx="5151547" cy="3056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2BAFF-90BB-44C8-9BBE-02A67DE0F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35"/>
          <a:stretch/>
        </p:blipFill>
        <p:spPr>
          <a:xfrm>
            <a:off x="3952569" y="1510295"/>
            <a:ext cx="5299587" cy="1918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E2A41-6448-6942-A851-2561B729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8104E-E524-4F75-84CB-04DC012567FF}"/>
              </a:ext>
            </a:extLst>
          </p:cNvPr>
          <p:cNvSpPr txBox="1"/>
          <p:nvPr/>
        </p:nvSpPr>
        <p:spPr>
          <a:xfrm>
            <a:off x="154385" y="6086167"/>
            <a:ext cx="432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Future Circular Collider Study (at CERN): </a:t>
            </a:r>
          </a:p>
          <a:p>
            <a:pPr algn="ctr"/>
            <a:r>
              <a:rPr lang="en-US" dirty="0"/>
              <a:t>~100 km-long e-/e+ and pp colliders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52817D-2383-4122-BA03-D3327C4B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85" y="17371"/>
            <a:ext cx="1191962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problem we have at CERN</a:t>
            </a:r>
            <a:br>
              <a:rPr lang="en-US" b="1" dirty="0"/>
            </a:br>
            <a:r>
              <a:rPr lang="en-US" dirty="0"/>
              <a:t>Need to model even </a:t>
            </a:r>
            <a:r>
              <a:rPr lang="en-US" sz="4800" b="1" i="1" u="sng" dirty="0"/>
              <a:t>larger</a:t>
            </a:r>
            <a:r>
              <a:rPr lang="en-US" dirty="0"/>
              <a:t>, complex vacuum systems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5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1A511-B099-0846-B1FE-05909B1B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7FC1A4A-B0D8-462C-AFD1-3B9F4435F8B2}"/>
              </a:ext>
            </a:extLst>
          </p:cNvPr>
          <p:cNvSpPr>
            <a:spLocks/>
          </p:cNvSpPr>
          <p:nvPr/>
        </p:nvSpPr>
        <p:spPr bwMode="auto">
          <a:xfrm>
            <a:off x="3766884" y="-4195"/>
            <a:ext cx="5479577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000" b="1" dirty="0">
                <a:ea typeface="Gill Sans SemiBold" charset="0"/>
                <a:cs typeface="Gill Sans SemiBold" charset="0"/>
                <a:sym typeface="Gill Sans SemiBold" charset="0"/>
              </a:rPr>
              <a:t>Step 5</a:t>
            </a:r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: Running </a:t>
            </a:r>
            <a:r>
              <a:rPr lang="en-US" altLang="en-US" sz="4000" dirty="0" err="1">
                <a:ea typeface="Gill Sans SemiBold" charset="0"/>
                <a:cs typeface="Gill Sans SemiBold" charset="0"/>
                <a:sym typeface="Gill Sans SemiBold" charset="0"/>
              </a:rPr>
              <a:t>Molflow</a:t>
            </a:r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+</a:t>
            </a:r>
          </a:p>
        </p:txBody>
      </p:sp>
      <p:pic>
        <p:nvPicPr>
          <p:cNvPr id="5" name="Online Media 4" title="slide30">
            <a:hlinkClick r:id="" action="ppaction://media"/>
            <a:extLst>
              <a:ext uri="{FF2B5EF4-FFF2-40B4-BE49-F238E27FC236}">
                <a16:creationId xmlns:a16="http://schemas.microsoft.com/office/drawing/2014/main" id="{F88ACB4C-712B-C967-047D-A06EEFFFD8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1127" y="637494"/>
            <a:ext cx="11009746" cy="62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FD030B-2FC9-4521-97AF-A1E4BE69B132}"/>
              </a:ext>
            </a:extLst>
          </p:cNvPr>
          <p:cNvGrpSpPr/>
          <p:nvPr/>
        </p:nvGrpSpPr>
        <p:grpSpPr>
          <a:xfrm>
            <a:off x="38032" y="877053"/>
            <a:ext cx="12074799" cy="4085580"/>
            <a:chOff x="-1595736" y="877055"/>
            <a:chExt cx="15383478" cy="52050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34A47F6-A48B-4130-A8C6-D7C5A7F2E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03"/>
            <a:stretch/>
          </p:blipFill>
          <p:spPr>
            <a:xfrm>
              <a:off x="-1595736" y="877055"/>
              <a:ext cx="3838577" cy="473457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2D6F50-06A4-456C-A9D8-77C319F01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2841" y="880481"/>
              <a:ext cx="3804761" cy="473114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507AB9-D178-421A-9227-E1DA38672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7601" y="880481"/>
              <a:ext cx="3846098" cy="47311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3AB341-77F6-4B48-9AD5-323F218CD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92"/>
            <a:stretch/>
          </p:blipFill>
          <p:spPr>
            <a:xfrm>
              <a:off x="9886180" y="877055"/>
              <a:ext cx="3901562" cy="47345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BB56C-0AD7-4A25-A502-C5639DAD43CB}"/>
                </a:ext>
              </a:extLst>
            </p:cNvPr>
            <p:cNvSpPr txBox="1"/>
            <p:nvPr/>
          </p:nvSpPr>
          <p:spPr>
            <a:xfrm>
              <a:off x="-137177" y="5611619"/>
              <a:ext cx="921463" cy="470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N=1 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92434-A63D-461B-8A7A-E004A4FCBE2E}"/>
                </a:ext>
              </a:extLst>
            </p:cNvPr>
            <p:cNvSpPr txBox="1"/>
            <p:nvPr/>
          </p:nvSpPr>
          <p:spPr>
            <a:xfrm>
              <a:off x="3609948" y="5606427"/>
              <a:ext cx="1070549" cy="470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N=10 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5E8958-0B1C-4291-A79B-2ADA956F199F}"/>
                </a:ext>
              </a:extLst>
            </p:cNvPr>
            <p:cNvSpPr txBox="1"/>
            <p:nvPr/>
          </p:nvSpPr>
          <p:spPr>
            <a:xfrm>
              <a:off x="7357074" y="5606421"/>
              <a:ext cx="1219631" cy="470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N=100 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D5DCC2-DC8B-4868-98A6-A904BB865997}"/>
                </a:ext>
              </a:extLst>
            </p:cNvPr>
            <p:cNvSpPr txBox="1"/>
            <p:nvPr/>
          </p:nvSpPr>
          <p:spPr>
            <a:xfrm>
              <a:off x="11320761" y="5606418"/>
              <a:ext cx="1039914" cy="470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N=1 M</a:t>
              </a:r>
            </a:p>
          </p:txBody>
        </p:sp>
      </p:grp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87FD1155-7A1B-4EE5-8857-15987D941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73" y="6183984"/>
            <a:ext cx="3511407" cy="674016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08BC21-1CF3-AE4C-86EB-64387677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31</a:t>
            </a:fld>
            <a:endParaRPr lang="en-US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E4EA4327-8562-4D12-8C57-5364E336DB4C}"/>
              </a:ext>
            </a:extLst>
          </p:cNvPr>
          <p:cNvSpPr>
            <a:spLocks/>
          </p:cNvSpPr>
          <p:nvPr/>
        </p:nvSpPr>
        <p:spPr bwMode="auto">
          <a:xfrm>
            <a:off x="3051008" y="0"/>
            <a:ext cx="7138493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000" b="1" dirty="0">
                <a:ea typeface="Gill Sans SemiBold" charset="0"/>
                <a:cs typeface="Gill Sans SemiBold" charset="0"/>
                <a:sym typeface="Gill Sans SemiBold" charset="0"/>
              </a:rPr>
              <a:t>Step 6</a:t>
            </a:r>
            <a:r>
              <a:rPr lang="en-US" altLang="en-US" sz="4000" dirty="0">
                <a:ea typeface="Gill Sans SemiBold" charset="0"/>
                <a:cs typeface="Gill Sans SemiBold" charset="0"/>
                <a:sym typeface="Gill Sans SemiBold" charset="0"/>
              </a:rPr>
              <a:t>: Analyzing Program Output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1EBAB857-DBEA-4F7E-9257-E509D6093A4B}"/>
              </a:ext>
            </a:extLst>
          </p:cNvPr>
          <p:cNvSpPr>
            <a:spLocks/>
          </p:cNvSpPr>
          <p:nvPr/>
        </p:nvSpPr>
        <p:spPr bwMode="auto">
          <a:xfrm>
            <a:off x="0" y="5183442"/>
            <a:ext cx="12192000" cy="10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3200" dirty="0">
                <a:ea typeface="Gill Sans SemiBold" charset="0"/>
                <a:cs typeface="Gill Sans SemiBold" charset="0"/>
                <a:sym typeface="Gill Sans SemiBold" charset="0"/>
              </a:rPr>
              <a:t>Transmission probability </a:t>
            </a:r>
            <a:r>
              <a:rPr lang="en-US" altLang="en-US" sz="3200" i="1" dirty="0">
                <a:ea typeface="Gill Sans SemiBold" charset="0"/>
                <a:cs typeface="Gill Sans SemiBold" charset="0"/>
                <a:sym typeface="Gill Sans SemiBold" charset="0"/>
              </a:rPr>
              <a:t>n</a:t>
            </a:r>
            <a:r>
              <a:rPr lang="en-US" altLang="en-US" sz="3200" dirty="0">
                <a:ea typeface="Gill Sans SemiBold" charset="0"/>
                <a:cs typeface="Gill Sans SemiBold" charset="0"/>
                <a:sym typeface="Gill Sans SemiBold" charset="0"/>
              </a:rPr>
              <a:t> of a tube and its longitudinal pressure profile</a:t>
            </a:r>
          </a:p>
          <a:p>
            <a:r>
              <a:rPr lang="en-US" altLang="en-US" sz="3200" dirty="0">
                <a:ea typeface="Gill Sans SemiBold" charset="0"/>
                <a:cs typeface="Gill Sans SemiBold" charset="0"/>
                <a:sym typeface="Gill Sans SemiBold" charset="0"/>
              </a:rPr>
              <a:t>The normalized standard deviation </a:t>
            </a:r>
            <a:r>
              <a:rPr lang="en-US" altLang="en-US" sz="3200" b="1" dirty="0">
                <a:latin typeface="Symbol" panose="05050102010706020507" pitchFamily="18" charset="2"/>
                <a:ea typeface="Gill Sans SemiBold" charset="0"/>
                <a:cs typeface="Gill Sans SemiBold" charset="0"/>
                <a:sym typeface="Gill Sans SemiBold" charset="0"/>
              </a:rPr>
              <a:t>s</a:t>
            </a:r>
            <a:r>
              <a:rPr lang="en-US" altLang="en-US" sz="3200" dirty="0">
                <a:ea typeface="Gill Sans SemiBold" charset="0"/>
                <a:cs typeface="Gill Sans SemiBold" charset="0"/>
                <a:sym typeface="Gill Sans SemiBold" charset="0"/>
              </a:rPr>
              <a:t> (in percent) is given by</a:t>
            </a:r>
          </a:p>
        </p:txBody>
      </p:sp>
    </p:spTree>
    <p:extLst>
      <p:ext uri="{BB962C8B-B14F-4D97-AF65-F5344CB8AC3E}">
        <p14:creationId xmlns:p14="http://schemas.microsoft.com/office/powerpoint/2010/main" val="397648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4AE57C-91B1-44B3-BE4E-F9EAF9E7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FB281-8433-4ACD-9469-D9D009AD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662" y="1785943"/>
            <a:ext cx="6003261" cy="44153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3D978F09-0609-43BA-AFDA-4519D4D24AB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10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3200" dirty="0">
                <a:ea typeface="Gill Sans SemiBold" charset="0"/>
                <a:cs typeface="Gill Sans SemiBold" charset="0"/>
                <a:sym typeface="Gill Sans SemiBold" charset="0"/>
              </a:rPr>
              <a:t>Transmission probability P</a:t>
            </a:r>
            <a:r>
              <a:rPr lang="en-US" altLang="en-US" sz="3200" baseline="-25000" dirty="0">
                <a:ea typeface="Gill Sans SemiBold" charset="0"/>
                <a:cs typeface="Gill Sans SemiBold" charset="0"/>
                <a:sym typeface="Gill Sans SemiBold" charset="0"/>
              </a:rPr>
              <a:t>TR</a:t>
            </a:r>
            <a:r>
              <a:rPr lang="en-US" altLang="en-US" sz="3200" dirty="0">
                <a:ea typeface="Gill Sans SemiBold" charset="0"/>
                <a:cs typeface="Gill Sans SemiBold" charset="0"/>
                <a:sym typeface="Gill Sans SemiBold" charset="0"/>
              </a:rPr>
              <a:t> of a tube and its longitudinal pressure profile; The more you run it the better it gets, see excellent ref. </a:t>
            </a:r>
            <a:r>
              <a:rPr lang="en-US" altLang="en-US" sz="3200" u="sng" dirty="0">
                <a:ea typeface="Gill Sans SemiBold" charset="0"/>
                <a:cs typeface="Gill Sans SemiBold" charset="0"/>
                <a:sym typeface="Gill Sans SemiBold" charset="0"/>
              </a:rPr>
              <a:t>here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CEA66837-E482-45E5-957D-5566D40A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" y="1548788"/>
            <a:ext cx="4217777" cy="809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59E90-4F6F-4D21-BA91-98BB408E4EA6}"/>
              </a:ext>
            </a:extLst>
          </p:cNvPr>
          <p:cNvSpPr txBox="1"/>
          <p:nvPr/>
        </p:nvSpPr>
        <p:spPr>
          <a:xfrm>
            <a:off x="207390" y="2611225"/>
            <a:ext cx="4600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is the </a:t>
            </a:r>
            <a:r>
              <a:rPr lang="en-US" dirty="0" err="1"/>
              <a:t>the</a:t>
            </a:r>
            <a:r>
              <a:rPr lang="en-US" dirty="0"/>
              <a:t> transmission probability of the tube</a:t>
            </a:r>
          </a:p>
          <a:p>
            <a:r>
              <a:rPr lang="en-US" dirty="0"/>
              <a:t>N is the total number of molecules generated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The square root relationship says that to improve the precision of the calculation of </a:t>
            </a:r>
            <a:r>
              <a:rPr lang="en-US" b="1" i="1" dirty="0"/>
              <a:t>n</a:t>
            </a:r>
            <a:r>
              <a:rPr lang="en-US" b="1" dirty="0"/>
              <a:t> at any point by a factor of 10 one needs to generate 10</a:t>
            </a:r>
            <a:r>
              <a:rPr lang="en-US" b="1" baseline="30000" dirty="0"/>
              <a:t>2</a:t>
            </a:r>
            <a:r>
              <a:rPr lang="en-US" b="1" dirty="0"/>
              <a:t> more molecules as those generated at that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This calls for A FAST TPMC algorithm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5B3B3A5-077C-4823-80B3-65948107C061}"/>
              </a:ext>
            </a:extLst>
          </p:cNvPr>
          <p:cNvSpPr/>
          <p:nvPr/>
        </p:nvSpPr>
        <p:spPr>
          <a:xfrm>
            <a:off x="10644805" y="1000397"/>
            <a:ext cx="391998" cy="630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9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9" y="1516917"/>
            <a:ext cx="11811309" cy="4904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57" y="1873242"/>
            <a:ext cx="906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solidFill>
                  <a:schemeClr val="bg1"/>
                </a:solidFill>
              </a:rPr>
              <a:t>Pumps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50026" y="2294815"/>
            <a:ext cx="2499756" cy="4037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57626" y="2294815"/>
            <a:ext cx="3156930" cy="3503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57626" y="2294815"/>
            <a:ext cx="1031247" cy="3503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57626" y="2294815"/>
            <a:ext cx="515623" cy="3503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517569" y="2294815"/>
            <a:ext cx="940057" cy="3717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408" y="2625205"/>
            <a:ext cx="1113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solidFill>
                  <a:schemeClr val="bg1"/>
                </a:solidFill>
              </a:rPr>
              <a:t>Desorption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860" y="1580854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A</a:t>
            </a:r>
          </a:p>
          <a:p>
            <a:pPr algn="ctr"/>
            <a:r>
              <a:rPr lang="hu-HU" sz="1600" b="1" dirty="0">
                <a:solidFill>
                  <a:srgbClr val="FFFF00"/>
                </a:solidFill>
              </a:rPr>
              <a:t>1</a:t>
            </a:r>
            <a:r>
              <a:rPr lang="en-US" sz="1600" b="1" dirty="0">
                <a:solidFill>
                  <a:srgbClr val="FFFF00"/>
                </a:solidFill>
              </a:rPr>
              <a:t>00%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11374" y="1576411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B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0.1%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08630" y="1566031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C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0.001%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32212" y="2118128"/>
            <a:ext cx="1" cy="31591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10918" y="2106252"/>
            <a:ext cx="1" cy="31591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11145" y="2114478"/>
            <a:ext cx="1" cy="31591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53A781-9E78-E143-B157-FD0B975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33</a:t>
            </a:fld>
            <a:endParaRPr lang="en-US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84C5F9C8-2000-4106-9171-D7310F71877E}"/>
              </a:ext>
            </a:extLst>
          </p:cNvPr>
          <p:cNvSpPr>
            <a:spLocks/>
          </p:cNvSpPr>
          <p:nvPr/>
        </p:nvSpPr>
        <p:spPr bwMode="auto">
          <a:xfrm>
            <a:off x="1" y="159801"/>
            <a:ext cx="12191999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3600" dirty="0">
                <a:ea typeface="Gill Sans SemiBold" charset="0"/>
                <a:cs typeface="Gill Sans SemiBold" charset="0"/>
                <a:sym typeface="Gill Sans SemiBold" charset="0"/>
              </a:rPr>
              <a:t>A More Complex Vacuum System: </a:t>
            </a:r>
            <a:r>
              <a:rPr lang="en-US" altLang="en-US" sz="3600" i="1" u="sng" dirty="0">
                <a:ea typeface="Gill Sans SemiBold" charset="0"/>
                <a:cs typeface="Gill Sans SemiBold" charset="0"/>
                <a:sym typeface="Gill Sans SemiBold" charset="0"/>
              </a:rPr>
              <a:t>Differential Pumping System</a:t>
            </a:r>
          </a:p>
          <a:p>
            <a:pPr algn="ctr"/>
            <a:r>
              <a:rPr lang="en-US" altLang="en-US" sz="2000" dirty="0">
                <a:ea typeface="Gill Sans SemiBold" charset="0"/>
                <a:cs typeface="Gill Sans SemiBold" charset="0"/>
                <a:sym typeface="Gill Sans SemiBold" charset="0"/>
              </a:rPr>
              <a:t>A long tube with change of cross section and one part of it with </a:t>
            </a:r>
            <a:r>
              <a:rPr lang="en-US" altLang="en-US" sz="2000" u="sng" dirty="0">
                <a:solidFill>
                  <a:srgbClr val="FF0000"/>
                </a:solidFill>
                <a:ea typeface="Gill Sans SemiBold" charset="0"/>
                <a:cs typeface="Gill Sans SemiBold" charset="0"/>
                <a:sym typeface="Gill Sans SemiBold" charset="0"/>
              </a:rPr>
              <a:t>distributed pumping </a:t>
            </a:r>
            <a:r>
              <a:rPr lang="en-US" altLang="en-US" sz="2000" dirty="0">
                <a:ea typeface="Gill Sans SemiBold" charset="0"/>
                <a:cs typeface="Gill Sans SemiBold" charset="0"/>
                <a:sym typeface="Gill Sans SemiBold" charset="0"/>
              </a:rPr>
              <a:t>(e.g. NEG-coating)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793F0F-E13E-438C-8BFD-B04A8BA756C8}"/>
              </a:ext>
            </a:extLst>
          </p:cNvPr>
          <p:cNvCxnSpPr>
            <a:cxnSpLocks/>
          </p:cNvCxnSpPr>
          <p:nvPr/>
        </p:nvCxnSpPr>
        <p:spPr>
          <a:xfrm flipH="1">
            <a:off x="4289196" y="1033011"/>
            <a:ext cx="3075963" cy="20966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0A79A0-BE05-4A20-B332-EDF312E2DB9D}"/>
              </a:ext>
            </a:extLst>
          </p:cNvPr>
          <p:cNvCxnSpPr>
            <a:cxnSpLocks/>
          </p:cNvCxnSpPr>
          <p:nvPr/>
        </p:nvCxnSpPr>
        <p:spPr>
          <a:xfrm>
            <a:off x="9490842" y="1027520"/>
            <a:ext cx="2060166" cy="21021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9174429-338B-4654-AA8D-D7C02243078B}"/>
              </a:ext>
            </a:extLst>
          </p:cNvPr>
          <p:cNvSpPr txBox="1"/>
          <p:nvPr/>
        </p:nvSpPr>
        <p:spPr>
          <a:xfrm>
            <a:off x="231909" y="6432466"/>
            <a:ext cx="1077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ea typeface="Gill Sans SemiBold" charset="0"/>
                <a:cs typeface="Gill Sans SemiBold" charset="0"/>
                <a:sym typeface="Gill Sans SemiBold" charset="0"/>
              </a:rPr>
              <a:t>Statistics gets worse along the </a:t>
            </a:r>
            <a:r>
              <a:rPr lang="en-US" altLang="en-US" sz="1800" dirty="0" err="1">
                <a:ea typeface="Gill Sans SemiBold" charset="0"/>
                <a:cs typeface="Gill Sans SemiBold" charset="0"/>
                <a:sym typeface="Gill Sans SemiBold" charset="0"/>
              </a:rPr>
              <a:t>distributely</a:t>
            </a:r>
            <a:r>
              <a:rPr lang="en-US" altLang="en-US" sz="1800" dirty="0">
                <a:ea typeface="Gill Sans SemiBold" charset="0"/>
                <a:cs typeface="Gill Sans SemiBold" charset="0"/>
                <a:sym typeface="Gill Sans SemiBold" charset="0"/>
              </a:rPr>
              <a:t>-pumped tube (~exponentially smaller): </a:t>
            </a:r>
            <a:r>
              <a:rPr lang="en-US" altLang="en-US" sz="1800" b="1" dirty="0">
                <a:ea typeface="Gill Sans SemiBold" charset="0"/>
                <a:cs typeface="Gill Sans SemiBold" charset="0"/>
                <a:sym typeface="Gill Sans SemiBold" charset="0"/>
              </a:rPr>
              <a:t>need to improve </a:t>
            </a:r>
            <a:r>
              <a:rPr lang="en-US" altLang="en-US" sz="1800" b="1" i="1" u="sng" dirty="0">
                <a:ea typeface="Gill Sans SemiBold" charset="0"/>
                <a:cs typeface="Gill Sans SemiBold" charset="0"/>
                <a:sym typeface="Gill Sans SemiBold" charset="0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1460518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289" y="2014778"/>
            <a:ext cx="11830435" cy="3908228"/>
            <a:chOff x="-473249" y="1629041"/>
            <a:chExt cx="13510096" cy="4463110"/>
          </a:xfrm>
        </p:grpSpPr>
        <p:grpSp>
          <p:nvGrpSpPr>
            <p:cNvPr id="27" name="Group 26"/>
            <p:cNvGrpSpPr/>
            <p:nvPr/>
          </p:nvGrpSpPr>
          <p:grpSpPr>
            <a:xfrm>
              <a:off x="-473249" y="2517213"/>
              <a:ext cx="2440800" cy="1499377"/>
              <a:chOff x="352800" y="2008800"/>
              <a:chExt cx="2440800" cy="149937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69075" y="3051958"/>
                <a:ext cx="2202873" cy="148442"/>
              </a:xfrm>
              <a:prstGeom prst="rect">
                <a:avLst/>
              </a:prstGeom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6" name="Straight Arrow Connector 5"/>
              <p:cNvCxnSpPr>
                <a:endCxn id="4" idx="0"/>
              </p:cNvCxnSpPr>
              <p:nvPr/>
            </p:nvCxnSpPr>
            <p:spPr>
              <a:xfrm>
                <a:off x="604800" y="2088000"/>
                <a:ext cx="965712" cy="963958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936000" y="3200400"/>
                <a:ext cx="12209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Reflectivity=30%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624088">
                <a:off x="835822" y="2279755"/>
                <a:ext cx="5036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accent6"/>
                    </a:solidFill>
                  </a:rPr>
                  <a:t>100%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2800" y="2008800"/>
                <a:ext cx="2440800" cy="1499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087248" y="1629041"/>
              <a:ext cx="2440800" cy="1499377"/>
              <a:chOff x="3251118" y="1087979"/>
              <a:chExt cx="2440800" cy="149937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307075" y="2174758"/>
                <a:ext cx="2202873" cy="148442"/>
              </a:xfrm>
              <a:prstGeom prst="rect">
                <a:avLst/>
              </a:prstGeom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9" name="Straight Arrow Connector 8"/>
              <p:cNvCxnSpPr>
                <a:stCxn id="8" idx="0"/>
              </p:cNvCxnSpPr>
              <p:nvPr/>
            </p:nvCxnSpPr>
            <p:spPr>
              <a:xfrm flipV="1">
                <a:off x="4408512" y="1252800"/>
                <a:ext cx="926688" cy="921958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3831600" y="2279579"/>
                <a:ext cx="11211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Total reflection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8949103">
                <a:off x="4506580" y="1513515"/>
                <a:ext cx="5036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accent6"/>
                    </a:solidFill>
                  </a:rPr>
                  <a:t>100%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251118" y="1087979"/>
                <a:ext cx="2440800" cy="1499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114287" y="3351064"/>
              <a:ext cx="2440800" cy="1499377"/>
              <a:chOff x="3188111" y="3200400"/>
              <a:chExt cx="2440800" cy="149937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307075" y="4227958"/>
                <a:ext cx="2202873" cy="148442"/>
              </a:xfrm>
              <a:prstGeom prst="rect">
                <a:avLst/>
              </a:prstGeom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85562" y="4342549"/>
                <a:ext cx="11984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Total absorption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287918" y="3975349"/>
                <a:ext cx="367200" cy="3672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27497" y="3728313"/>
                <a:ext cx="5036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100%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188111" y="3200400"/>
                <a:ext cx="2440800" cy="1499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 rot="19065942">
              <a:off x="1956893" y="2646400"/>
              <a:ext cx="1148798" cy="3888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30%</a:t>
              </a:r>
            </a:p>
          </p:txBody>
        </p:sp>
        <p:sp>
          <p:nvSpPr>
            <p:cNvPr id="29" name="Right Arrow 28"/>
            <p:cNvSpPr/>
            <p:nvPr/>
          </p:nvSpPr>
          <p:spPr>
            <a:xfrm rot="2386405">
              <a:off x="1966520" y="3652369"/>
              <a:ext cx="1148798" cy="3888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70%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936751" y="2517213"/>
              <a:ext cx="2440800" cy="1499377"/>
              <a:chOff x="352800" y="2008800"/>
              <a:chExt cx="2440800" cy="149937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69075" y="3051958"/>
                <a:ext cx="2202873" cy="148442"/>
              </a:xfrm>
              <a:prstGeom prst="rect">
                <a:avLst/>
              </a:prstGeom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32" name="Straight Arrow Connector 31"/>
              <p:cNvCxnSpPr>
                <a:endCxn id="31" idx="0"/>
              </p:cNvCxnSpPr>
              <p:nvPr/>
            </p:nvCxnSpPr>
            <p:spPr>
              <a:xfrm>
                <a:off x="604800" y="2088000"/>
                <a:ext cx="965712" cy="963958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936000" y="3200400"/>
                <a:ext cx="12209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Reflectivity=30%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2624088">
                <a:off x="835822" y="2279755"/>
                <a:ext cx="50366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accent6"/>
                    </a:solidFill>
                  </a:rPr>
                  <a:t>100%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52800" y="2008800"/>
                <a:ext cx="2440800" cy="1499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11854510" y="2546222"/>
              <a:ext cx="926688" cy="921958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18949103">
              <a:off x="11988646" y="2806937"/>
              <a:ext cx="4315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6"/>
                  </a:solidFill>
                </a:rPr>
                <a:t>30%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715011" y="3540629"/>
              <a:ext cx="2202873" cy="148442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193498" y="3655220"/>
              <a:ext cx="1218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Partial reflection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1749346" y="3387747"/>
              <a:ext cx="249252" cy="24925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675297" y="3182291"/>
              <a:ext cx="4315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70%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596047" y="2513071"/>
              <a:ext cx="2440800" cy="14993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9423712" y="3068359"/>
              <a:ext cx="1148798" cy="3888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100%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69990" y="5097794"/>
              <a:ext cx="5553217" cy="94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/>
                <a:t>Regular</a:t>
              </a:r>
              <a:r>
                <a:rPr lang="en-US" sz="2400" dirty="0"/>
                <a:t> Monte Carlo</a:t>
              </a:r>
            </a:p>
            <a:p>
              <a:pPr algn="ctr"/>
              <a:r>
                <a:rPr lang="en-US" sz="2400" dirty="0"/>
                <a:t>(“reflectivity” = 1-sticking probability)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45111" y="4510517"/>
              <a:ext cx="4805194" cy="1581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Low flux mode</a:t>
              </a:r>
            </a:p>
            <a:p>
              <a:pPr algn="ctr"/>
              <a:r>
                <a:rPr lang="en-US" sz="2000" dirty="0"/>
                <a:t>next ray has 30% weight only for hits, pressure, density, impingement rate</a:t>
              </a:r>
            </a:p>
            <a:p>
              <a:pPr algn="ctr"/>
              <a:r>
                <a:rPr lang="en-US" sz="2000" dirty="0"/>
                <a:t>Typical practical cutoff is 10</a:t>
              </a:r>
              <a:r>
                <a:rPr lang="en-US" sz="2000" baseline="30000" dirty="0"/>
                <a:t>-7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C5145-66C2-D648-AD3D-409D2518E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34</a:t>
            </a:fld>
            <a:endParaRPr lang="en-US" dirty="0"/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id="{641BEDB6-D9A4-4CA1-84E2-9DC613A278BE}"/>
              </a:ext>
            </a:extLst>
          </p:cNvPr>
          <p:cNvSpPr>
            <a:spLocks/>
          </p:cNvSpPr>
          <p:nvPr/>
        </p:nvSpPr>
        <p:spPr bwMode="auto">
          <a:xfrm>
            <a:off x="-13384" y="119705"/>
            <a:ext cx="12205384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4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Improving Sampling: The </a:t>
            </a:r>
            <a:r>
              <a:rPr lang="en-US" altLang="en-US" sz="4400" i="1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Low-Flux</a:t>
            </a:r>
            <a:r>
              <a:rPr lang="en-US" altLang="en-US" sz="44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 Mode </a:t>
            </a:r>
          </a:p>
          <a:p>
            <a:pPr algn="ctr"/>
            <a:r>
              <a:rPr lang="en-US" altLang="en-US" sz="28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(applicable also to photon transport, e.g. SYNRAD+ code)</a:t>
            </a:r>
          </a:p>
        </p:txBody>
      </p:sp>
    </p:spTree>
    <p:extLst>
      <p:ext uri="{BB962C8B-B14F-4D97-AF65-F5344CB8AC3E}">
        <p14:creationId xmlns:p14="http://schemas.microsoft.com/office/powerpoint/2010/main" val="1732443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9AA6-1521-4FE9-8866-DD42B70E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69" y="1266"/>
            <a:ext cx="10515600" cy="9303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Calculating pressure in </a:t>
            </a:r>
            <a:r>
              <a:rPr lang="en-US" dirty="0" err="1"/>
              <a:t>MolFlow</a:t>
            </a:r>
            <a:r>
              <a:rPr lang="en-US" dirty="0"/>
              <a:t>+</a:t>
            </a:r>
            <a:br>
              <a:rPr lang="en-US" dirty="0"/>
            </a:br>
            <a:r>
              <a:rPr lang="en-US" sz="3100" dirty="0"/>
              <a:t>(different codes may implement different algorithms)</a:t>
            </a:r>
            <a:endParaRPr lang="en-GB" sz="3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5A338-E8B4-4A46-B7A3-CA898F8FF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6" y="1654448"/>
            <a:ext cx="3011214" cy="30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262509-BDB0-4086-9D47-6C43993FCB99}"/>
                  </a:ext>
                </a:extLst>
              </p:cNvPr>
              <p:cNvSpPr txBox="1"/>
              <p:nvPr/>
            </p:nvSpPr>
            <p:spPr>
              <a:xfrm>
                <a:off x="917141" y="4217591"/>
                <a:ext cx="1996965" cy="8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GB" sz="28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262509-BDB0-4086-9D47-6C43993FC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41" y="4217591"/>
                <a:ext cx="1996965" cy="896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0C90921-F32F-439A-ACB5-F33DB087B5B1}"/>
              </a:ext>
            </a:extLst>
          </p:cNvPr>
          <p:cNvSpPr txBox="1"/>
          <p:nvPr/>
        </p:nvSpPr>
        <p:spPr>
          <a:xfrm>
            <a:off x="1055500" y="1242038"/>
            <a:ext cx="201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Pressure definition: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9A784-9B5D-48C0-A027-7D3304195AFA}"/>
              </a:ext>
            </a:extLst>
          </p:cNvPr>
          <p:cNvSpPr txBox="1"/>
          <p:nvPr/>
        </p:nvSpPr>
        <p:spPr>
          <a:xfrm>
            <a:off x="3852125" y="1081383"/>
            <a:ext cx="422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Force definition as momentum change rate</a:t>
            </a:r>
          </a:p>
          <a:p>
            <a:pPr algn="ctr"/>
            <a:r>
              <a:rPr lang="en-US" dirty="0"/>
              <a:t>(not trivial):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40D079-A6FC-4243-AAB0-E512943F92F8}"/>
                  </a:ext>
                </a:extLst>
              </p:cNvPr>
              <p:cNvSpPr txBox="1"/>
              <p:nvPr/>
            </p:nvSpPr>
            <p:spPr>
              <a:xfrm>
                <a:off x="4768805" y="1911331"/>
                <a:ext cx="1996965" cy="936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40D079-A6FC-4243-AAB0-E512943F9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805" y="1911331"/>
                <a:ext cx="1996965" cy="9361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9487F5-3E59-4C66-93EC-FA441E161F59}"/>
                  </a:ext>
                </a:extLst>
              </p:cNvPr>
              <p:cNvSpPr txBox="1"/>
              <p:nvPr/>
            </p:nvSpPr>
            <p:spPr>
              <a:xfrm>
                <a:off x="4963804" y="2964271"/>
                <a:ext cx="2565553" cy="249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Since…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GB" dirty="0"/>
                  <a:t>In other words, force accelerates, and acceleration changes momentum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9487F5-3E59-4C66-93EC-FA441E161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804" y="2964271"/>
                <a:ext cx="2565553" cy="2496876"/>
              </a:xfrm>
              <a:prstGeom prst="rect">
                <a:avLst/>
              </a:prstGeom>
              <a:blipFill>
                <a:blip r:embed="rId5"/>
                <a:stretch>
                  <a:fillRect l="-1900" t="-1220" b="-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9FA346C-9B5D-477A-B0D5-09C9DCF80628}"/>
              </a:ext>
            </a:extLst>
          </p:cNvPr>
          <p:cNvSpPr txBox="1"/>
          <p:nvPr/>
        </p:nvSpPr>
        <p:spPr>
          <a:xfrm>
            <a:off x="8522163" y="1187366"/>
            <a:ext cx="330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Momentum change in a collision: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82FFEF-9B36-44E5-92A0-1FD6F408671B}"/>
              </a:ext>
            </a:extLst>
          </p:cNvPr>
          <p:cNvCxnSpPr>
            <a:cxnSpLocks/>
          </p:cNvCxnSpPr>
          <p:nvPr/>
        </p:nvCxnSpPr>
        <p:spPr>
          <a:xfrm>
            <a:off x="11441085" y="1962599"/>
            <a:ext cx="0" cy="11866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C0D6C10-EB11-4272-A6B2-F97D8A30FB12}"/>
              </a:ext>
            </a:extLst>
          </p:cNvPr>
          <p:cNvSpPr/>
          <p:nvPr/>
        </p:nvSpPr>
        <p:spPr>
          <a:xfrm>
            <a:off x="10103331" y="2149984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D4221C-96FB-48F9-A078-7C1729C08A61}"/>
              </a:ext>
            </a:extLst>
          </p:cNvPr>
          <p:cNvCxnSpPr>
            <a:cxnSpLocks/>
          </p:cNvCxnSpPr>
          <p:nvPr/>
        </p:nvCxnSpPr>
        <p:spPr>
          <a:xfrm>
            <a:off x="10202723" y="2245865"/>
            <a:ext cx="1162878" cy="556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81CAFB-DD81-41B3-8A3F-1141B5BC2DB0}"/>
              </a:ext>
            </a:extLst>
          </p:cNvPr>
          <p:cNvCxnSpPr>
            <a:cxnSpLocks/>
          </p:cNvCxnSpPr>
          <p:nvPr/>
        </p:nvCxnSpPr>
        <p:spPr>
          <a:xfrm>
            <a:off x="10248390" y="2245865"/>
            <a:ext cx="1133061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D709528-2C9C-472F-A8CA-4C5786356C79}"/>
                  </a:ext>
                </a:extLst>
              </p:cNvPr>
              <p:cNvSpPr txBox="1"/>
              <p:nvPr/>
            </p:nvSpPr>
            <p:spPr>
              <a:xfrm>
                <a:off x="10580777" y="1863136"/>
                <a:ext cx="601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𝑜𝑟𝑡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D709528-2C9C-472F-A8CA-4C578635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777" y="1863136"/>
                <a:ext cx="601523" cy="369332"/>
              </a:xfrm>
              <a:prstGeom prst="rect">
                <a:avLst/>
              </a:prstGeom>
              <a:blipFill>
                <a:blip r:embed="rId6"/>
                <a:stretch>
                  <a:fillRect t="-23333" r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ECFAB56-4EA4-4C1B-83A8-372ED70E728F}"/>
                  </a:ext>
                </a:extLst>
              </p:cNvPr>
              <p:cNvSpPr txBox="1"/>
              <p:nvPr/>
            </p:nvSpPr>
            <p:spPr>
              <a:xfrm>
                <a:off x="10580777" y="2509509"/>
                <a:ext cx="33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ECFAB56-4EA4-4C1B-83A8-372ED70E7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777" y="2509509"/>
                <a:ext cx="339539" cy="369332"/>
              </a:xfrm>
              <a:prstGeom prst="rect">
                <a:avLst/>
              </a:prstGeom>
              <a:blipFill>
                <a:blip r:embed="rId7"/>
                <a:stretch>
                  <a:fillRect t="-23333" r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C84AF8-7AAF-48C3-A733-906EEEAFAAD8}"/>
                  </a:ext>
                </a:extLst>
              </p:cNvPr>
              <p:cNvSpPr txBox="1"/>
              <p:nvPr/>
            </p:nvSpPr>
            <p:spPr>
              <a:xfrm>
                <a:off x="10103331" y="2326026"/>
                <a:ext cx="250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C84AF8-7AAF-48C3-A733-906EEEAFA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3331" y="2326026"/>
                <a:ext cx="250838" cy="276999"/>
              </a:xfrm>
              <a:prstGeom prst="rect">
                <a:avLst/>
              </a:prstGeom>
              <a:blipFill>
                <a:blip r:embed="rId8"/>
                <a:stretch>
                  <a:fillRect l="-14286" r="-9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96D15A-5071-4C91-BFC5-18DC06B4D379}"/>
              </a:ext>
            </a:extLst>
          </p:cNvPr>
          <p:cNvCxnSpPr>
            <a:cxnSpLocks/>
          </p:cNvCxnSpPr>
          <p:nvPr/>
        </p:nvCxnSpPr>
        <p:spPr>
          <a:xfrm>
            <a:off x="11441085" y="3203342"/>
            <a:ext cx="0" cy="11866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509E655-27AD-48FD-9D54-E5502A4FBA89}"/>
              </a:ext>
            </a:extLst>
          </p:cNvPr>
          <p:cNvSpPr/>
          <p:nvPr/>
        </p:nvSpPr>
        <p:spPr>
          <a:xfrm>
            <a:off x="10196573" y="4036667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51167AD-ACF3-4E47-85BC-1999648D1992}"/>
              </a:ext>
            </a:extLst>
          </p:cNvPr>
          <p:cNvCxnSpPr>
            <a:cxnSpLocks/>
            <a:endCxn id="32" idx="7"/>
          </p:cNvCxnSpPr>
          <p:nvPr/>
        </p:nvCxnSpPr>
        <p:spPr>
          <a:xfrm flipH="1">
            <a:off x="10383212" y="3655624"/>
            <a:ext cx="998239" cy="413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B3F6208-FF1E-4BDB-9D78-ED846AE8A1F7}"/>
              </a:ext>
            </a:extLst>
          </p:cNvPr>
          <p:cNvCxnSpPr>
            <a:cxnSpLocks/>
          </p:cNvCxnSpPr>
          <p:nvPr/>
        </p:nvCxnSpPr>
        <p:spPr>
          <a:xfrm flipH="1">
            <a:off x="10350621" y="3645634"/>
            <a:ext cx="1033439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6DF84A-6190-4E44-97C6-5A59732528C4}"/>
                  </a:ext>
                </a:extLst>
              </p:cNvPr>
              <p:cNvSpPr txBox="1"/>
              <p:nvPr/>
            </p:nvSpPr>
            <p:spPr>
              <a:xfrm>
                <a:off x="10523319" y="3286292"/>
                <a:ext cx="601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𝑜𝑟𝑡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6DF84A-6190-4E44-97C6-5A5973252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3319" y="3286292"/>
                <a:ext cx="601523" cy="369332"/>
              </a:xfrm>
              <a:prstGeom prst="rect">
                <a:avLst/>
              </a:prstGeom>
              <a:blipFill>
                <a:blip r:embed="rId9"/>
                <a:stretch>
                  <a:fillRect t="-22951" r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9AAC77-8088-43A8-8133-D7C223309A80}"/>
                  </a:ext>
                </a:extLst>
              </p:cNvPr>
              <p:cNvSpPr txBox="1"/>
              <p:nvPr/>
            </p:nvSpPr>
            <p:spPr>
              <a:xfrm>
                <a:off x="10728573" y="3852001"/>
                <a:ext cx="33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9AAC77-8088-43A8-8133-D7C22330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573" y="3852001"/>
                <a:ext cx="339539" cy="369332"/>
              </a:xfrm>
              <a:prstGeom prst="rect">
                <a:avLst/>
              </a:prstGeom>
              <a:blipFill>
                <a:blip r:embed="rId10"/>
                <a:stretch>
                  <a:fillRect t="-23333" r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603CEB-FF68-473C-933F-7A7E6E640130}"/>
                  </a:ext>
                </a:extLst>
              </p:cNvPr>
              <p:cNvSpPr txBox="1"/>
              <p:nvPr/>
            </p:nvSpPr>
            <p:spPr>
              <a:xfrm>
                <a:off x="10196573" y="4212709"/>
                <a:ext cx="250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4603CEB-FF68-473C-933F-7A7E6E640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573" y="4212709"/>
                <a:ext cx="250838" cy="276999"/>
              </a:xfrm>
              <a:prstGeom prst="rect">
                <a:avLst/>
              </a:prstGeom>
              <a:blipFill>
                <a:blip r:embed="rId11"/>
                <a:stretch>
                  <a:fillRect l="-14634" r="-12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339531B6-3B61-4E21-A5C0-CECEE9D296B7}"/>
              </a:ext>
            </a:extLst>
          </p:cNvPr>
          <p:cNvSpPr txBox="1"/>
          <p:nvPr/>
        </p:nvSpPr>
        <p:spPr>
          <a:xfrm>
            <a:off x="8777757" y="2279859"/>
            <a:ext cx="82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before</a:t>
            </a:r>
            <a:endParaRPr lang="en-GB" i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6D686B-1B2F-4E0E-8428-2FB402724F4E}"/>
              </a:ext>
            </a:extLst>
          </p:cNvPr>
          <p:cNvSpPr txBox="1"/>
          <p:nvPr/>
        </p:nvSpPr>
        <p:spPr>
          <a:xfrm>
            <a:off x="8882187" y="3500057"/>
            <a:ext cx="82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after</a:t>
            </a:r>
            <a:endParaRPr lang="en-GB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495FB8-1B56-428D-A6F4-F57295539B50}"/>
                  </a:ext>
                </a:extLst>
              </p:cNvPr>
              <p:cNvSpPr txBox="1"/>
              <p:nvPr/>
            </p:nvSpPr>
            <p:spPr>
              <a:xfrm>
                <a:off x="8809773" y="4707359"/>
                <a:ext cx="2931472" cy="99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𝑜𝑟𝑡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𝑜𝑟𝑡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𝑜𝑟𝑡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𝑜𝑟𝑡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/>
              </a:p>
              <a:p>
                <a:endParaRPr lang="en-GB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495FB8-1B56-428D-A6F4-F57295539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773" y="4707359"/>
                <a:ext cx="2931472" cy="994631"/>
              </a:xfrm>
              <a:prstGeom prst="rect">
                <a:avLst/>
              </a:prstGeom>
              <a:blipFill>
                <a:blip r:embed="rId12"/>
                <a:stretch>
                  <a:fillRect t="-61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9DB1DF-C2C7-4254-BBEC-5ED4B65398B3}"/>
                  </a:ext>
                </a:extLst>
              </p:cNvPr>
              <p:cNvSpPr txBox="1"/>
              <p:nvPr/>
            </p:nvSpPr>
            <p:spPr>
              <a:xfrm>
                <a:off x="450755" y="5658530"/>
                <a:ext cx="11396933" cy="99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𝑜𝑟𝑡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𝑜𝑟𝑡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𝑜𝑟𝑡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𝑜𝑟𝑡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GB" sz="280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9DB1DF-C2C7-4254-BBEC-5ED4B6539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55" y="5658530"/>
                <a:ext cx="11396933" cy="9984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547F975C-1C93-4703-AD60-65B15C42D076}"/>
              </a:ext>
            </a:extLst>
          </p:cNvPr>
          <p:cNvSpPr/>
          <p:nvPr/>
        </p:nvSpPr>
        <p:spPr>
          <a:xfrm>
            <a:off x="8368748" y="5658530"/>
            <a:ext cx="2996853" cy="549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D43680-0154-455D-8A2D-F09EAA6B5D77}"/>
              </a:ext>
            </a:extLst>
          </p:cNvPr>
          <p:cNvSpPr txBox="1"/>
          <p:nvPr/>
        </p:nvSpPr>
        <p:spPr>
          <a:xfrm>
            <a:off x="8886057" y="5457572"/>
            <a:ext cx="2056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MolFlow</a:t>
            </a:r>
            <a:r>
              <a:rPr lang="en-US" sz="1200" dirty="0">
                <a:solidFill>
                  <a:srgbClr val="FF0000"/>
                </a:solidFill>
              </a:rPr>
              <a:t>+   counts sum of this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5" grpId="0" animBg="1"/>
      <p:bldP spid="26" grpId="0"/>
      <p:bldP spid="29" grpId="0"/>
      <p:bldP spid="28" grpId="0"/>
      <p:bldP spid="32" grpId="0" animBg="1"/>
      <p:bldP spid="35" grpId="0"/>
      <p:bldP spid="36" grpId="0"/>
      <p:bldP spid="37" grpId="0"/>
      <p:bldP spid="30" grpId="0"/>
      <p:bldP spid="39" grpId="0"/>
      <p:bldP spid="48" grpId="0"/>
      <p:bldP spid="49" grpId="0"/>
      <p:bldP spid="47" grpId="0" animBg="1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F34A-A288-4744-98B4-D7A8D815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44" y="3989"/>
            <a:ext cx="10515600" cy="964229"/>
          </a:xfrm>
        </p:spPr>
        <p:txBody>
          <a:bodyPr/>
          <a:lstStyle/>
          <a:p>
            <a:pPr algn="ctr"/>
            <a:r>
              <a:rPr lang="en-US" dirty="0"/>
              <a:t>Real/virtual particle ratio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C325F5A-421B-4CD8-977D-A83C3A4A572C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2250311" y="864927"/>
                <a:ext cx="7241662" cy="1346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MolFlow+ traces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𝑣𝑖𝑟𝑡𝑢𝑎𝑙</m:t>
                        </m:r>
                      </m:sub>
                    </m:sSub>
                  </m:oMath>
                </a14:m>
                <a:r>
                  <a:rPr lang="en-GB" sz="2400"/>
                  <a:t> particles during a simulation.</a:t>
                </a:r>
              </a:p>
              <a:p>
                <a:r>
                  <a:rPr lang="en-GB" sz="2400"/>
                  <a:t>How many physical particles do they represent?</a:t>
                </a:r>
              </a:p>
              <a:p>
                <a:endParaRPr lang="en-GB" sz="240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C325F5A-421B-4CD8-977D-A83C3A4A572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0311" y="864927"/>
                <a:ext cx="7241662" cy="1346010"/>
              </a:xfrm>
              <a:prstGeom prst="rect">
                <a:avLst/>
              </a:prstGeom>
              <a:blipFill>
                <a:blip r:embed="rId2"/>
                <a:stretch>
                  <a:fillRect l="-1094" t="-6335" r="-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4636777-7471-49FA-910C-99AD1456B8BB}"/>
              </a:ext>
            </a:extLst>
          </p:cNvPr>
          <p:cNvSpPr/>
          <p:nvPr/>
        </p:nvSpPr>
        <p:spPr>
          <a:xfrm>
            <a:off x="3171462" y="2002420"/>
            <a:ext cx="5868365" cy="1701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C1A13F-8E3D-485C-ABCB-507F55176F32}"/>
              </a:ext>
            </a:extLst>
          </p:cNvPr>
          <p:cNvSpPr/>
          <p:nvPr/>
        </p:nvSpPr>
        <p:spPr>
          <a:xfrm>
            <a:off x="3414531" y="2190490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541633-F336-4E43-AB2B-9960D98E97AB}"/>
              </a:ext>
            </a:extLst>
          </p:cNvPr>
          <p:cNvSpPr/>
          <p:nvPr/>
        </p:nvSpPr>
        <p:spPr>
          <a:xfrm>
            <a:off x="3724048" y="2720800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7000EF-FC58-48C8-8B60-10829D42B9B7}"/>
              </a:ext>
            </a:extLst>
          </p:cNvPr>
          <p:cNvSpPr/>
          <p:nvPr/>
        </p:nvSpPr>
        <p:spPr>
          <a:xfrm>
            <a:off x="3414531" y="3196703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2BE82C-06EA-4F37-8718-99CF0E849411}"/>
              </a:ext>
            </a:extLst>
          </p:cNvPr>
          <p:cNvSpPr/>
          <p:nvPr/>
        </p:nvSpPr>
        <p:spPr>
          <a:xfrm>
            <a:off x="4120801" y="2322849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182D0D-2B72-4FE4-8923-F4C0A9585A35}"/>
              </a:ext>
            </a:extLst>
          </p:cNvPr>
          <p:cNvSpPr/>
          <p:nvPr/>
        </p:nvSpPr>
        <p:spPr>
          <a:xfrm>
            <a:off x="4385519" y="3102668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C7C8D6-96F7-458B-A407-58D51DA92348}"/>
              </a:ext>
            </a:extLst>
          </p:cNvPr>
          <p:cNvSpPr/>
          <p:nvPr/>
        </p:nvSpPr>
        <p:spPr>
          <a:xfrm>
            <a:off x="5093824" y="2217634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8EB0E7-0DF6-4F59-A894-DC5C54EF74A2}"/>
              </a:ext>
            </a:extLst>
          </p:cNvPr>
          <p:cNvSpPr/>
          <p:nvPr/>
        </p:nvSpPr>
        <p:spPr>
          <a:xfrm>
            <a:off x="5741685" y="3102668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49F66D-ED74-433F-AEAA-9179AB307BF7}"/>
              </a:ext>
            </a:extLst>
          </p:cNvPr>
          <p:cNvSpPr/>
          <p:nvPr/>
        </p:nvSpPr>
        <p:spPr>
          <a:xfrm>
            <a:off x="4961465" y="2827185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41895A-E128-4CEE-B5A9-3F2EBBD2420F}"/>
              </a:ext>
            </a:extLst>
          </p:cNvPr>
          <p:cNvSpPr/>
          <p:nvPr/>
        </p:nvSpPr>
        <p:spPr>
          <a:xfrm>
            <a:off x="6204834" y="2187612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1D66E3-9FEE-430A-9D33-CC3BB2C4620B}"/>
              </a:ext>
            </a:extLst>
          </p:cNvPr>
          <p:cNvSpPr/>
          <p:nvPr/>
        </p:nvSpPr>
        <p:spPr>
          <a:xfrm>
            <a:off x="6735928" y="2694826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9E87CF-7AE2-4B91-8B75-C947181F7094}"/>
              </a:ext>
            </a:extLst>
          </p:cNvPr>
          <p:cNvSpPr/>
          <p:nvPr/>
        </p:nvSpPr>
        <p:spPr>
          <a:xfrm>
            <a:off x="6833133" y="3306701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502328-B167-4C8A-9FFB-73373441CD68}"/>
              </a:ext>
            </a:extLst>
          </p:cNvPr>
          <p:cNvSpPr/>
          <p:nvPr/>
        </p:nvSpPr>
        <p:spPr>
          <a:xfrm>
            <a:off x="7626215" y="2244777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2BF890-7BCD-4E40-A8B9-B1180210366F}"/>
              </a:ext>
            </a:extLst>
          </p:cNvPr>
          <p:cNvSpPr/>
          <p:nvPr/>
        </p:nvSpPr>
        <p:spPr>
          <a:xfrm>
            <a:off x="7758574" y="2985518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55BA718-7A51-4768-A619-7827F4011374}"/>
              </a:ext>
            </a:extLst>
          </p:cNvPr>
          <p:cNvSpPr/>
          <p:nvPr/>
        </p:nvSpPr>
        <p:spPr>
          <a:xfrm>
            <a:off x="8218130" y="2610511"/>
            <a:ext cx="264718" cy="2647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CB880F-894F-4DB2-A19E-11CFA1A36BF7}"/>
              </a:ext>
            </a:extLst>
          </p:cNvPr>
          <p:cNvSpPr txBox="1"/>
          <p:nvPr/>
        </p:nvSpPr>
        <p:spPr>
          <a:xfrm rot="16200000">
            <a:off x="2431063" y="2693761"/>
            <a:ext cx="100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Gas inlet</a:t>
            </a:r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619055-9025-4A42-ADCE-234BB2B4C8C4}"/>
              </a:ext>
            </a:extLst>
          </p:cNvPr>
          <p:cNvSpPr txBox="1"/>
          <p:nvPr/>
        </p:nvSpPr>
        <p:spPr>
          <a:xfrm rot="16200000">
            <a:off x="8667565" y="2668493"/>
            <a:ext cx="114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Gas outlet</a:t>
            </a:r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50370A-6EDA-4A06-9753-76C757CCE200}"/>
              </a:ext>
            </a:extLst>
          </p:cNvPr>
          <p:cNvCxnSpPr/>
          <p:nvPr/>
        </p:nvCxnSpPr>
        <p:spPr>
          <a:xfrm>
            <a:off x="3705346" y="2422317"/>
            <a:ext cx="405114" cy="2430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7D1B62-96BD-43B1-AD4B-5A760155F24B}"/>
              </a:ext>
            </a:extLst>
          </p:cNvPr>
          <p:cNvCxnSpPr/>
          <p:nvPr/>
        </p:nvCxnSpPr>
        <p:spPr>
          <a:xfrm>
            <a:off x="4712398" y="3347130"/>
            <a:ext cx="405114" cy="2430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C34EF9-4224-4602-A656-674FF38AE741}"/>
              </a:ext>
            </a:extLst>
          </p:cNvPr>
          <p:cNvCxnSpPr/>
          <p:nvPr/>
        </p:nvCxnSpPr>
        <p:spPr>
          <a:xfrm>
            <a:off x="5428793" y="2422317"/>
            <a:ext cx="405114" cy="2430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935CF0-88FB-4885-99BF-0FC6B8AE0F81}"/>
              </a:ext>
            </a:extLst>
          </p:cNvPr>
          <p:cNvCxnSpPr/>
          <p:nvPr/>
        </p:nvCxnSpPr>
        <p:spPr>
          <a:xfrm>
            <a:off x="6490824" y="2341315"/>
            <a:ext cx="405114" cy="2430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C6150F-0A5E-43CA-A503-3A08A814476F}"/>
              </a:ext>
            </a:extLst>
          </p:cNvPr>
          <p:cNvCxnSpPr/>
          <p:nvPr/>
        </p:nvCxnSpPr>
        <p:spPr>
          <a:xfrm>
            <a:off x="8077734" y="3225240"/>
            <a:ext cx="405114" cy="2430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55859D-E4B1-424D-B463-8F5B6DE5DD33}"/>
              </a:ext>
            </a:extLst>
          </p:cNvPr>
          <p:cNvCxnSpPr>
            <a:cxnSpLocks/>
          </p:cNvCxnSpPr>
          <p:nvPr/>
        </p:nvCxnSpPr>
        <p:spPr>
          <a:xfrm flipV="1">
            <a:off x="3704812" y="3117877"/>
            <a:ext cx="473595" cy="171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B8E5F4-3605-4995-8572-6BB2C6D883DF}"/>
              </a:ext>
            </a:extLst>
          </p:cNvPr>
          <p:cNvCxnSpPr>
            <a:cxnSpLocks/>
          </p:cNvCxnSpPr>
          <p:nvPr/>
        </p:nvCxnSpPr>
        <p:spPr>
          <a:xfrm flipV="1">
            <a:off x="4067757" y="2677423"/>
            <a:ext cx="473595" cy="171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0BE4E0-E2BA-4281-B9D0-1F396C4BE35A}"/>
              </a:ext>
            </a:extLst>
          </p:cNvPr>
          <p:cNvCxnSpPr>
            <a:cxnSpLocks/>
          </p:cNvCxnSpPr>
          <p:nvPr/>
        </p:nvCxnSpPr>
        <p:spPr>
          <a:xfrm flipV="1">
            <a:off x="5280601" y="2792467"/>
            <a:ext cx="473595" cy="171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E875604-6C8B-41C1-BC4E-1F4158475DFF}"/>
              </a:ext>
            </a:extLst>
          </p:cNvPr>
          <p:cNvCxnSpPr>
            <a:cxnSpLocks/>
          </p:cNvCxnSpPr>
          <p:nvPr/>
        </p:nvCxnSpPr>
        <p:spPr>
          <a:xfrm flipV="1">
            <a:off x="6100396" y="3016708"/>
            <a:ext cx="473595" cy="171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D6E74A-62ED-47E6-8DB5-34B6ED58718D}"/>
              </a:ext>
            </a:extLst>
          </p:cNvPr>
          <p:cNvCxnSpPr>
            <a:cxnSpLocks/>
          </p:cNvCxnSpPr>
          <p:nvPr/>
        </p:nvCxnSpPr>
        <p:spPr>
          <a:xfrm flipV="1">
            <a:off x="7139543" y="3220741"/>
            <a:ext cx="473595" cy="171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D08965-9D49-41F4-9454-423EDA03C298}"/>
              </a:ext>
            </a:extLst>
          </p:cNvPr>
          <p:cNvCxnSpPr>
            <a:cxnSpLocks/>
          </p:cNvCxnSpPr>
          <p:nvPr/>
        </p:nvCxnSpPr>
        <p:spPr>
          <a:xfrm flipV="1">
            <a:off x="7912044" y="2173912"/>
            <a:ext cx="473595" cy="17191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C444AA-DE25-4695-9E9A-8CE7848A1B22}"/>
              </a:ext>
            </a:extLst>
          </p:cNvPr>
          <p:cNvCxnSpPr>
            <a:cxnSpLocks/>
          </p:cNvCxnSpPr>
          <p:nvPr/>
        </p:nvCxnSpPr>
        <p:spPr>
          <a:xfrm flipV="1">
            <a:off x="8508163" y="2739670"/>
            <a:ext cx="466262" cy="64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EBBA7C6-60F7-469D-ADA4-7374B1CD6E0D}"/>
              </a:ext>
            </a:extLst>
          </p:cNvPr>
          <p:cNvCxnSpPr>
            <a:cxnSpLocks/>
          </p:cNvCxnSpPr>
          <p:nvPr/>
        </p:nvCxnSpPr>
        <p:spPr>
          <a:xfrm flipV="1">
            <a:off x="7031451" y="2835518"/>
            <a:ext cx="466262" cy="64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569ED2-1413-47C0-B60E-187DDE3AD735}"/>
              </a:ext>
            </a:extLst>
          </p:cNvPr>
          <p:cNvCxnSpPr>
            <a:cxnSpLocks/>
          </p:cNvCxnSpPr>
          <p:nvPr/>
        </p:nvCxnSpPr>
        <p:spPr>
          <a:xfrm flipV="1">
            <a:off x="4464929" y="2456014"/>
            <a:ext cx="466262" cy="64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9F53C69-2973-4EB9-8012-8FBCBAB1B72A}"/>
              </a:ext>
            </a:extLst>
          </p:cNvPr>
          <p:cNvSpPr txBox="1">
            <a:spLocks/>
          </p:cNvSpPr>
          <p:nvPr/>
        </p:nvSpPr>
        <p:spPr>
          <a:xfrm>
            <a:off x="613459" y="3944096"/>
            <a:ext cx="11377914" cy="18066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In fact, in steady state particles continuously enter and exit the system</a:t>
            </a:r>
          </a:p>
          <a:p>
            <a:r>
              <a:rPr lang="en-US" sz="2400"/>
              <a:t>Therefore simulated molecules represent a </a:t>
            </a:r>
            <a:r>
              <a:rPr lang="en-US" sz="2400" b="1"/>
              <a:t>flux</a:t>
            </a:r>
            <a:r>
              <a:rPr lang="en-US" sz="2400"/>
              <a:t> of real molecules entering the system</a:t>
            </a:r>
          </a:p>
          <a:p>
            <a:r>
              <a:rPr lang="en-US" sz="2400"/>
              <a:t>To translate an outgassing rate to particle flux:</a:t>
            </a:r>
            <a:endParaRPr lang="en-GB" sz="2400"/>
          </a:p>
          <a:p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D5D7BC0-90E8-4EAF-AA3F-DA6B3E50553F}"/>
                  </a:ext>
                </a:extLst>
              </p:cNvPr>
              <p:cNvSpPr txBox="1"/>
              <p:nvPr/>
            </p:nvSpPr>
            <p:spPr>
              <a:xfrm>
                <a:off x="969618" y="5842161"/>
                <a:ext cx="13680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𝑁𝑘𝑡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D5D7BC0-90E8-4EAF-AA3F-DA6B3E505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18" y="5842161"/>
                <a:ext cx="1368003" cy="369332"/>
              </a:xfrm>
              <a:prstGeom prst="rect">
                <a:avLst/>
              </a:prstGeom>
              <a:blipFill>
                <a:blip r:embed="rId3"/>
                <a:stretch>
                  <a:fillRect l="-7143" r="-4911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3BCA9CE-81AF-4D31-8FA9-DD29B701C19F}"/>
                  </a:ext>
                </a:extLst>
              </p:cNvPr>
              <p:cNvSpPr txBox="1"/>
              <p:nvPr/>
            </p:nvSpPr>
            <p:spPr>
              <a:xfrm>
                <a:off x="3052269" y="5675096"/>
                <a:ext cx="2666499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𝑘𝑡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3BCA9CE-81AF-4D31-8FA9-DD29B701C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269" y="5675096"/>
                <a:ext cx="2666499" cy="7034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43C9C4-09D4-4482-AA56-533C467C2FC5}"/>
                  </a:ext>
                </a:extLst>
              </p:cNvPr>
              <p:cNvSpPr txBox="1"/>
              <p:nvPr/>
            </p:nvSpPr>
            <p:spPr>
              <a:xfrm>
                <a:off x="6527742" y="5657660"/>
                <a:ext cx="1697196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𝑟𝑒𝑎𝑙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43C9C4-09D4-4482-AA56-533C467C2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742" y="5657660"/>
                <a:ext cx="1697196" cy="701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BEC47C-0D65-4AFD-B414-DAB3C2CBEFAF}"/>
                  </a:ext>
                </a:extLst>
              </p:cNvPr>
              <p:cNvSpPr txBox="1"/>
              <p:nvPr/>
            </p:nvSpPr>
            <p:spPr>
              <a:xfrm>
                <a:off x="9033912" y="5618649"/>
                <a:ext cx="2502672" cy="774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𝑟𝑒𝑎𝑙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𝑣𝑖𝑟𝑡𝑢𝑎𝑙</m:t>
                              </m:r>
                            </m:den>
                          </m:f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𝑣𝑖𝑟𝑡𝑢𝑎𝑙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1BEC47C-0D65-4AFD-B414-DAB3C2CBE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912" y="5618649"/>
                <a:ext cx="2502672" cy="7749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8A92F1D9-3559-4362-B56F-821396111ACF}"/>
              </a:ext>
            </a:extLst>
          </p:cNvPr>
          <p:cNvSpPr/>
          <p:nvPr/>
        </p:nvSpPr>
        <p:spPr>
          <a:xfrm>
            <a:off x="8974425" y="5359078"/>
            <a:ext cx="2658626" cy="13110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A6D3F994-EDAE-48DB-91C9-712C109B0021}"/>
              </a:ext>
            </a:extLst>
          </p:cNvPr>
          <p:cNvSpPr/>
          <p:nvPr/>
        </p:nvSpPr>
        <p:spPr>
          <a:xfrm>
            <a:off x="2520158" y="5929029"/>
            <a:ext cx="347577" cy="20832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3DAD01C9-7D43-4E59-B055-FE18BD6CE264}"/>
              </a:ext>
            </a:extLst>
          </p:cNvPr>
          <p:cNvSpPr/>
          <p:nvPr/>
        </p:nvSpPr>
        <p:spPr>
          <a:xfrm>
            <a:off x="6006403" y="5925459"/>
            <a:ext cx="347577" cy="20832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6506C39B-3ECF-4B97-9281-015EB52A9BB5}"/>
              </a:ext>
            </a:extLst>
          </p:cNvPr>
          <p:cNvSpPr/>
          <p:nvPr/>
        </p:nvSpPr>
        <p:spPr>
          <a:xfrm>
            <a:off x="8411899" y="5922666"/>
            <a:ext cx="347577" cy="20832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389F1-E68F-4F1D-86AD-0576249FD332}"/>
              </a:ext>
            </a:extLst>
          </p:cNvPr>
          <p:cNvSpPr txBox="1"/>
          <p:nvPr/>
        </p:nvSpPr>
        <p:spPr>
          <a:xfrm>
            <a:off x="789257" y="6475019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ideal gas equation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4293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9AA6-1521-4FE9-8866-DD42B70E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7" y="10048"/>
            <a:ext cx="10706925" cy="930387"/>
          </a:xfrm>
        </p:spPr>
        <p:txBody>
          <a:bodyPr/>
          <a:lstStyle/>
          <a:p>
            <a:pPr algn="ctr"/>
            <a:r>
              <a:rPr lang="en-US" dirty="0"/>
              <a:t>Calculating impingement rate in </a:t>
            </a:r>
            <a:r>
              <a:rPr lang="en-US" dirty="0" err="1"/>
              <a:t>MolFlow</a:t>
            </a:r>
            <a:r>
              <a:rPr lang="en-US" dirty="0"/>
              <a:t>+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08DF02-5D2A-406A-A1A5-F4E7FC3EAB7B}"/>
                  </a:ext>
                </a:extLst>
              </p:cNvPr>
              <p:cNvSpPr txBox="1"/>
              <p:nvPr/>
            </p:nvSpPr>
            <p:spPr>
              <a:xfrm>
                <a:off x="1450508" y="1561254"/>
                <a:ext cx="5157950" cy="1933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/>
                  <a:t>Impingement rate: hit rate per unit area</a:t>
                </a:r>
              </a:p>
              <a:p>
                <a:pPr algn="ctr"/>
                <a:endParaRPr lang="en-US" sz="2400"/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h𝑖𝑡𝑠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GB" sz="320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𝑐𝑜𝑢𝑛𝑡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GB" sz="3200"/>
              </a:p>
              <a:p>
                <a:pPr algn="ctr"/>
                <a:endParaRPr lang="en-GB" sz="24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08DF02-5D2A-406A-A1A5-F4E7FC3EA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508" y="1561254"/>
                <a:ext cx="5157950" cy="1933734"/>
              </a:xfrm>
              <a:prstGeom prst="rect">
                <a:avLst/>
              </a:prstGeom>
              <a:blipFill>
                <a:blip r:embed="rId2"/>
                <a:stretch>
                  <a:fillRect l="-1300" t="-2524" r="-13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B0309C-0329-47B0-8E2A-2A6F9C000EF1}"/>
              </a:ext>
            </a:extLst>
          </p:cNvPr>
          <p:cNvCxnSpPr>
            <a:cxnSpLocks/>
          </p:cNvCxnSpPr>
          <p:nvPr/>
        </p:nvCxnSpPr>
        <p:spPr>
          <a:xfrm>
            <a:off x="9635434" y="1755580"/>
            <a:ext cx="0" cy="11866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62549132-C63C-432F-8A45-AE628B69BF27}"/>
              </a:ext>
            </a:extLst>
          </p:cNvPr>
          <p:cNvSpPr/>
          <p:nvPr/>
        </p:nvSpPr>
        <p:spPr>
          <a:xfrm>
            <a:off x="8102927" y="1820184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AAD63C-4827-4605-90A1-089E42BB2358}"/>
              </a:ext>
            </a:extLst>
          </p:cNvPr>
          <p:cNvCxnSpPr>
            <a:cxnSpLocks/>
          </p:cNvCxnSpPr>
          <p:nvPr/>
        </p:nvCxnSpPr>
        <p:spPr>
          <a:xfrm>
            <a:off x="8397072" y="2038846"/>
            <a:ext cx="342362" cy="1616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8DC24A-CE40-47D6-80E0-40B096F1607D}"/>
              </a:ext>
            </a:extLst>
          </p:cNvPr>
          <p:cNvSpPr/>
          <p:nvPr/>
        </p:nvSpPr>
        <p:spPr>
          <a:xfrm>
            <a:off x="8287741" y="2500290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986B35-10B8-4DF1-A889-84E56C044B8F}"/>
              </a:ext>
            </a:extLst>
          </p:cNvPr>
          <p:cNvCxnSpPr>
            <a:cxnSpLocks/>
          </p:cNvCxnSpPr>
          <p:nvPr/>
        </p:nvCxnSpPr>
        <p:spPr>
          <a:xfrm flipV="1">
            <a:off x="8581886" y="2500290"/>
            <a:ext cx="363009" cy="951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1A169E1-CF4D-4C98-A639-662DAFEF81F6}"/>
              </a:ext>
            </a:extLst>
          </p:cNvPr>
          <p:cNvSpPr/>
          <p:nvPr/>
        </p:nvSpPr>
        <p:spPr>
          <a:xfrm>
            <a:off x="8787650" y="1820184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10BE8B-F6CD-445D-B9B2-1085D7FECF85}"/>
              </a:ext>
            </a:extLst>
          </p:cNvPr>
          <p:cNvCxnSpPr>
            <a:cxnSpLocks/>
          </p:cNvCxnSpPr>
          <p:nvPr/>
        </p:nvCxnSpPr>
        <p:spPr>
          <a:xfrm>
            <a:off x="9062496" y="1962906"/>
            <a:ext cx="334393" cy="759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797C3A9-DE48-46E3-A9F1-D69DEF643733}"/>
              </a:ext>
            </a:extLst>
          </p:cNvPr>
          <p:cNvSpPr/>
          <p:nvPr/>
        </p:nvSpPr>
        <p:spPr>
          <a:xfrm>
            <a:off x="9025157" y="2477140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6F22D34-5305-46CE-B911-C1C323DE792C}"/>
              </a:ext>
            </a:extLst>
          </p:cNvPr>
          <p:cNvCxnSpPr>
            <a:cxnSpLocks/>
          </p:cNvCxnSpPr>
          <p:nvPr/>
        </p:nvCxnSpPr>
        <p:spPr>
          <a:xfrm>
            <a:off x="9262527" y="2634693"/>
            <a:ext cx="311354" cy="1222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6CA86D-F58D-4CA2-A935-22425201A300}"/>
              </a:ext>
            </a:extLst>
          </p:cNvPr>
          <p:cNvSpPr txBox="1"/>
          <p:nvPr/>
        </p:nvSpPr>
        <p:spPr>
          <a:xfrm>
            <a:off x="9717785" y="208619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</a:t>
            </a:r>
            <a:endParaRPr lang="en-GB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5048766-BBE7-4D9A-9600-3D83AB6FBD3F}"/>
                  </a:ext>
                </a:extLst>
              </p:cNvPr>
              <p:cNvSpPr txBox="1"/>
              <p:nvPr/>
            </p:nvSpPr>
            <p:spPr>
              <a:xfrm>
                <a:off x="2797122" y="3920183"/>
                <a:ext cx="6099858" cy="1703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/>
                  <a:t>With </a:t>
                </a:r>
                <a:r>
                  <a:rPr lang="en-GB" sz="2400" dirty="0" err="1"/>
                  <a:t>MolFlow</a:t>
                </a:r>
                <a:r>
                  <a:rPr lang="en-GB" sz="2400" dirty="0"/>
                  <a:t>+ internal variables:</a:t>
                </a:r>
              </a:p>
              <a:p>
                <a:pPr algn="ctr"/>
                <a:endParaRPr lang="en-GB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h𝑖𝑡𝑠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GB" sz="3200" dirty="0"/>
                  <a:t>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𝑟𝑒𝑎𝑙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𝑣𝑖𝑟𝑡𝑢𝑎𝑙</m:t>
                            </m:r>
                          </m:den>
                        </m:f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·</m:t>
                    </m:r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𝑓𝑎𝑐𝑒𝑡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𝑓𝑎𝑐𝑒𝑡</m:t>
                            </m:r>
                          </m:sub>
                        </m:sSub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5048766-BBE7-4D9A-9600-3D83AB6FB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122" y="3920183"/>
                <a:ext cx="6099858" cy="1703608"/>
              </a:xfrm>
              <a:prstGeom prst="rect">
                <a:avLst/>
              </a:prstGeom>
              <a:blipFill>
                <a:blip r:embed="rId3"/>
                <a:stretch>
                  <a:fillRect t="-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EEE0CAC1-A612-43AD-BD5C-F98F712A2D47}"/>
              </a:ext>
            </a:extLst>
          </p:cNvPr>
          <p:cNvSpPr/>
          <p:nvPr/>
        </p:nvSpPr>
        <p:spPr>
          <a:xfrm>
            <a:off x="6898511" y="4687747"/>
            <a:ext cx="1088020" cy="37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410D63-6579-4A9A-9D68-D557EF82F6F0}"/>
              </a:ext>
            </a:extLst>
          </p:cNvPr>
          <p:cNvSpPr txBox="1"/>
          <p:nvPr/>
        </p:nvSpPr>
        <p:spPr>
          <a:xfrm>
            <a:off x="6608458" y="4461789"/>
            <a:ext cx="1875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MolFlow+ facet hit counter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6D190B8-DD3F-4AD5-88E3-A1D6715A5DAB}"/>
              </a:ext>
            </a:extLst>
          </p:cNvPr>
          <p:cNvSpPr/>
          <p:nvPr/>
        </p:nvSpPr>
        <p:spPr>
          <a:xfrm>
            <a:off x="5303040" y="4819733"/>
            <a:ext cx="1305417" cy="804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BC72B4-3101-42FD-AA96-A0281958BD12}"/>
                  </a:ext>
                </a:extLst>
              </p:cNvPr>
              <p:cNvSpPr txBox="1"/>
              <p:nvPr/>
            </p:nvSpPr>
            <p:spPr>
              <a:xfrm>
                <a:off x="4913432" y="5638338"/>
                <a:ext cx="23651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srgbClr val="FF0000"/>
                    </a:solidFill>
                  </a:rPr>
                  <a:t>Evolves as simulation runs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srgbClr val="FF0000"/>
                    </a:solidFill>
                  </a:rPr>
                  <a:t>Q is constant,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𝑣𝑖𝑟𝑡𝑢𝑎𝑙</m:t>
                        </m:r>
                      </m:sub>
                    </m:sSub>
                  </m:oMath>
                </a14:m>
                <a:r>
                  <a:rPr lang="en-GB" sz="1200">
                    <a:solidFill>
                      <a:srgbClr val="FF0000"/>
                    </a:solidFill>
                  </a:rPr>
                  <a:t> increases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BC72B4-3101-42FD-AA96-A0281958B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432" y="5638338"/>
                <a:ext cx="2365135" cy="461665"/>
              </a:xfrm>
              <a:prstGeom prst="rect">
                <a:avLst/>
              </a:prstGeom>
              <a:blipFill>
                <a:blip r:embed="rId4"/>
                <a:stretch>
                  <a:fillRect t="-1316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4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0" grpId="0" animBg="1"/>
      <p:bldP spid="53" grpId="0"/>
      <p:bldP spid="54" grpId="0" animBg="1"/>
      <p:bldP spid="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9AA6-1521-4FE9-8866-DD42B70E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46" y="22289"/>
            <a:ext cx="11712544" cy="930387"/>
          </a:xfrm>
        </p:spPr>
        <p:txBody>
          <a:bodyPr/>
          <a:lstStyle/>
          <a:p>
            <a:pPr algn="ctr"/>
            <a:r>
              <a:rPr lang="en-US" dirty="0"/>
              <a:t>Calculating density in </a:t>
            </a:r>
            <a:r>
              <a:rPr lang="en-US" dirty="0" err="1"/>
              <a:t>MolFlow</a:t>
            </a:r>
            <a:r>
              <a:rPr lang="en-US" dirty="0"/>
              <a:t>+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8DF02-5D2A-406A-A1A5-F4E7FC3EAB7B}"/>
              </a:ext>
            </a:extLst>
          </p:cNvPr>
          <p:cNvSpPr txBox="1"/>
          <p:nvPr/>
        </p:nvSpPr>
        <p:spPr>
          <a:xfrm>
            <a:off x="739946" y="1103278"/>
            <a:ext cx="1051559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/>
              <a:t>More difficult!</a:t>
            </a:r>
          </a:p>
          <a:p>
            <a:pPr algn="ctr">
              <a:spcAft>
                <a:spcPts val="600"/>
              </a:spcAft>
            </a:pPr>
            <a:endParaRPr lang="en-GB" sz="800" b="1" u="sng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/>
              <a:t>MolFlow</a:t>
            </a:r>
            <a:r>
              <a:rPr lang="en-GB" sz="2400" dirty="0"/>
              <a:t>+ only calculates </a:t>
            </a:r>
            <a:r>
              <a:rPr lang="en-GB" sz="2400" b="1" dirty="0"/>
              <a:t>on surfaces</a:t>
            </a:r>
            <a:r>
              <a:rPr lang="en-GB" sz="2400" dirty="0"/>
              <a:t>, and </a:t>
            </a:r>
            <a:r>
              <a:rPr lang="en-GB" sz="2400" b="1" dirty="0"/>
              <a:t>density is a volumetric quantity</a:t>
            </a:r>
            <a:r>
              <a:rPr lang="en-GB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Moreover, </a:t>
            </a:r>
            <a:r>
              <a:rPr lang="en-GB" sz="2400" b="1" dirty="0" err="1"/>
              <a:t>MolFlow</a:t>
            </a:r>
            <a:r>
              <a:rPr lang="en-GB" sz="2400" b="1" dirty="0"/>
              <a:t>+ simulations are event-driven</a:t>
            </a:r>
            <a:r>
              <a:rPr lang="en-GB" sz="2400" dirty="0"/>
              <a:t>, only hits are calculated (particles </a:t>
            </a:r>
            <a:r>
              <a:rPr lang="en-GB" sz="2400" b="1" dirty="0"/>
              <a:t>don’t “spend time” in the volume</a:t>
            </a:r>
            <a:r>
              <a:rPr lang="en-GB" sz="2400" dirty="0"/>
              <a:t>, like for particle-in-cell codes)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B0309C-0329-47B0-8E2A-2A6F9C000EF1}"/>
              </a:ext>
            </a:extLst>
          </p:cNvPr>
          <p:cNvCxnSpPr>
            <a:cxnSpLocks/>
          </p:cNvCxnSpPr>
          <p:nvPr/>
        </p:nvCxnSpPr>
        <p:spPr>
          <a:xfrm>
            <a:off x="8966351" y="3330209"/>
            <a:ext cx="0" cy="11866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62549132-C63C-432F-8A45-AE628B69BF27}"/>
              </a:ext>
            </a:extLst>
          </p:cNvPr>
          <p:cNvSpPr/>
          <p:nvPr/>
        </p:nvSpPr>
        <p:spPr>
          <a:xfrm>
            <a:off x="7433844" y="3394813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AAD63C-4827-4605-90A1-089E42BB2358}"/>
              </a:ext>
            </a:extLst>
          </p:cNvPr>
          <p:cNvCxnSpPr>
            <a:cxnSpLocks/>
          </p:cNvCxnSpPr>
          <p:nvPr/>
        </p:nvCxnSpPr>
        <p:spPr>
          <a:xfrm>
            <a:off x="7727989" y="3613475"/>
            <a:ext cx="342362" cy="1616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8DC24A-CE40-47D6-80E0-40B096F1607D}"/>
              </a:ext>
            </a:extLst>
          </p:cNvPr>
          <p:cNvSpPr/>
          <p:nvPr/>
        </p:nvSpPr>
        <p:spPr>
          <a:xfrm>
            <a:off x="7618658" y="4074919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986B35-10B8-4DF1-A889-84E56C044B8F}"/>
              </a:ext>
            </a:extLst>
          </p:cNvPr>
          <p:cNvCxnSpPr>
            <a:cxnSpLocks/>
          </p:cNvCxnSpPr>
          <p:nvPr/>
        </p:nvCxnSpPr>
        <p:spPr>
          <a:xfrm flipV="1">
            <a:off x="7912803" y="4074919"/>
            <a:ext cx="363009" cy="951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1A169E1-CF4D-4C98-A639-662DAFEF81F6}"/>
              </a:ext>
            </a:extLst>
          </p:cNvPr>
          <p:cNvSpPr/>
          <p:nvPr/>
        </p:nvSpPr>
        <p:spPr>
          <a:xfrm>
            <a:off x="8118567" y="3394813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10BE8B-F6CD-445D-B9B2-1085D7FECF85}"/>
              </a:ext>
            </a:extLst>
          </p:cNvPr>
          <p:cNvCxnSpPr>
            <a:cxnSpLocks/>
          </p:cNvCxnSpPr>
          <p:nvPr/>
        </p:nvCxnSpPr>
        <p:spPr>
          <a:xfrm>
            <a:off x="8393413" y="3537535"/>
            <a:ext cx="334393" cy="759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797C3A9-DE48-46E3-A9F1-D69DEF643733}"/>
              </a:ext>
            </a:extLst>
          </p:cNvPr>
          <p:cNvSpPr/>
          <p:nvPr/>
        </p:nvSpPr>
        <p:spPr>
          <a:xfrm>
            <a:off x="8356074" y="4051769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6F22D34-5305-46CE-B911-C1C323DE792C}"/>
              </a:ext>
            </a:extLst>
          </p:cNvPr>
          <p:cNvCxnSpPr>
            <a:cxnSpLocks/>
          </p:cNvCxnSpPr>
          <p:nvPr/>
        </p:nvCxnSpPr>
        <p:spPr>
          <a:xfrm>
            <a:off x="8593444" y="4209322"/>
            <a:ext cx="311354" cy="1222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6CA86D-F58D-4CA2-A935-22425201A300}"/>
              </a:ext>
            </a:extLst>
          </p:cNvPr>
          <p:cNvSpPr txBox="1"/>
          <p:nvPr/>
        </p:nvSpPr>
        <p:spPr>
          <a:xfrm>
            <a:off x="9048702" y="3660827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</a:t>
            </a:r>
            <a:endParaRPr lang="en-GB" sz="2400" b="1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B67A11-15FF-4106-B33B-336CD036F91F}"/>
              </a:ext>
            </a:extLst>
          </p:cNvPr>
          <p:cNvCxnSpPr>
            <a:cxnSpLocks/>
          </p:cNvCxnSpPr>
          <p:nvPr/>
        </p:nvCxnSpPr>
        <p:spPr>
          <a:xfrm>
            <a:off x="3939793" y="3433894"/>
            <a:ext cx="0" cy="11866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292B08D-9F39-498A-BB01-BD8CC0F702B6}"/>
              </a:ext>
            </a:extLst>
          </p:cNvPr>
          <p:cNvSpPr/>
          <p:nvPr/>
        </p:nvSpPr>
        <p:spPr>
          <a:xfrm>
            <a:off x="2407286" y="3498498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715F76-ACCD-4191-A1A8-285155FED6D7}"/>
              </a:ext>
            </a:extLst>
          </p:cNvPr>
          <p:cNvSpPr/>
          <p:nvPr/>
        </p:nvSpPr>
        <p:spPr>
          <a:xfrm>
            <a:off x="2592100" y="4178604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EF9F8E-B56A-4D80-BE56-47B3FA5D8678}"/>
              </a:ext>
            </a:extLst>
          </p:cNvPr>
          <p:cNvSpPr/>
          <p:nvPr/>
        </p:nvSpPr>
        <p:spPr>
          <a:xfrm>
            <a:off x="3092009" y="3498498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94C4C8-0CA2-45CA-8CAF-8E3289EE2F84}"/>
              </a:ext>
            </a:extLst>
          </p:cNvPr>
          <p:cNvSpPr/>
          <p:nvPr/>
        </p:nvSpPr>
        <p:spPr>
          <a:xfrm>
            <a:off x="3329516" y="4155454"/>
            <a:ext cx="218661" cy="2186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BAF2AD-8877-4FCE-A885-16334AD174F2}"/>
              </a:ext>
            </a:extLst>
          </p:cNvPr>
          <p:cNvSpPr txBox="1"/>
          <p:nvPr/>
        </p:nvSpPr>
        <p:spPr>
          <a:xfrm>
            <a:off x="4022144" y="376451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</a:t>
            </a:r>
            <a:endParaRPr lang="en-GB" sz="2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D3D8A-B6A0-4BE9-BE93-E81E8D184528}"/>
              </a:ext>
            </a:extLst>
          </p:cNvPr>
          <p:cNvSpPr/>
          <p:nvPr/>
        </p:nvSpPr>
        <p:spPr>
          <a:xfrm>
            <a:off x="2123614" y="3249970"/>
            <a:ext cx="1682536" cy="140277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0583F-AC27-4A51-A623-26EF8DC385B1}"/>
              </a:ext>
            </a:extLst>
          </p:cNvPr>
          <p:cNvSpPr txBox="1"/>
          <p:nvPr/>
        </p:nvSpPr>
        <p:spPr>
          <a:xfrm>
            <a:off x="984739" y="4981214"/>
            <a:ext cx="4419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Exact solution would be taking a snapshot and counting the particles in a </a:t>
            </a:r>
            <a:r>
              <a:rPr lang="en-US" b="1" dirty="0"/>
              <a:t>virtual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possible using </a:t>
            </a:r>
            <a:r>
              <a:rPr lang="en-US" dirty="0" err="1"/>
              <a:t>MolFlow</a:t>
            </a:r>
            <a:r>
              <a:rPr lang="en-US" dirty="0"/>
              <a:t>+’s ray-tracing algorithm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CB99B0-A791-43BE-B8B0-E14F79FD648F}"/>
              </a:ext>
            </a:extLst>
          </p:cNvPr>
          <p:cNvSpPr txBox="1"/>
          <p:nvPr/>
        </p:nvSpPr>
        <p:spPr>
          <a:xfrm>
            <a:off x="6610156" y="4981214"/>
            <a:ext cx="393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we still get </a:t>
            </a:r>
            <a:r>
              <a:rPr lang="en-US" b="1" dirty="0"/>
              <a:t>density </a:t>
            </a:r>
            <a:r>
              <a:rPr lang="en-US" b="1" i="1" dirty="0"/>
              <a:t>near</a:t>
            </a:r>
            <a:r>
              <a:rPr lang="en-US" b="1" dirty="0"/>
              <a:t> a facet</a:t>
            </a:r>
            <a:r>
              <a:rPr lang="en-US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383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256412-4F3E-453E-A9FA-BC700B0E8C43}"/>
              </a:ext>
            </a:extLst>
          </p:cNvPr>
          <p:cNvSpPr txBox="1"/>
          <p:nvPr/>
        </p:nvSpPr>
        <p:spPr>
          <a:xfrm>
            <a:off x="262793" y="3973389"/>
            <a:ext cx="113366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solution is not trivial, see backup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method consists of </a:t>
            </a:r>
            <a:r>
              <a:rPr lang="en-US" sz="2000" b="1" dirty="0"/>
              <a:t>calculating the reciprocal sum of the orthogonal velocities of molecules</a:t>
            </a:r>
            <a:r>
              <a:rPr lang="en-US" sz="2000" dirty="0"/>
              <a:t>…</a:t>
            </a:r>
          </a:p>
          <a:p>
            <a:r>
              <a:rPr lang="en-US" sz="2000" dirty="0"/>
              <a:t>      …and comparing it with the ray-traced number of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is related to how much time it takes for a molecule to reach the facet, if it’s in the unit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Alternative method would be </a:t>
            </a:r>
            <a:r>
              <a:rPr lang="en-US" sz="2000" b="1" dirty="0"/>
              <a:t>deducing density from ideal gas equation and the impingement rate</a:t>
            </a:r>
          </a:p>
          <a:p>
            <a:pPr lvl="1"/>
            <a:r>
              <a:rPr lang="en-US" sz="2000" dirty="0"/>
              <a:t>which would be true only if the system were…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isothermal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steady-state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isotropic (no ‘strong’ pumps, see examples later on and in second lecture)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425F4-B6FE-4FB6-8E44-EC3B1C0088FC}"/>
              </a:ext>
            </a:extLst>
          </p:cNvPr>
          <p:cNvSpPr txBox="1"/>
          <p:nvPr/>
        </p:nvSpPr>
        <p:spPr>
          <a:xfrm>
            <a:off x="7390831" y="3040305"/>
            <a:ext cx="3512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these molecules will hit facet within unit time</a:t>
            </a:r>
          </a:p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(1/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1400" baseline="-25000" dirty="0" err="1">
                <a:solidFill>
                  <a:schemeClr val="accent6">
                    <a:lumMod val="75000"/>
                  </a:schemeClr>
                </a:solidFill>
              </a:rPr>
              <a:t>ort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&lt; unit time)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21AAC3-F1EC-4ED9-951E-9564D2981A95}"/>
              </a:ext>
            </a:extLst>
          </p:cNvPr>
          <p:cNvSpPr txBox="1"/>
          <p:nvPr/>
        </p:nvSpPr>
        <p:spPr>
          <a:xfrm>
            <a:off x="7221968" y="1495800"/>
            <a:ext cx="389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these molecules won’t reach facet within unit time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(1/</a:t>
            </a:r>
            <a:r>
              <a:rPr lang="en-US" sz="1400" dirty="0" err="1">
                <a:solidFill>
                  <a:srgbClr val="FF0000"/>
                </a:solidFill>
              </a:rPr>
              <a:t>v</a:t>
            </a:r>
            <a:r>
              <a:rPr lang="en-US" sz="1400" baseline="-25000" dirty="0" err="1">
                <a:solidFill>
                  <a:srgbClr val="FF0000"/>
                </a:solidFill>
              </a:rPr>
              <a:t>ort</a:t>
            </a:r>
            <a:r>
              <a:rPr lang="en-US" sz="1400" dirty="0">
                <a:solidFill>
                  <a:srgbClr val="FF0000"/>
                </a:solidFill>
              </a:rPr>
              <a:t> &gt; unit time)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710244-0DD1-4814-8699-6F2A1FB2F6C8}"/>
              </a:ext>
            </a:extLst>
          </p:cNvPr>
          <p:cNvCxnSpPr>
            <a:cxnSpLocks/>
          </p:cNvCxnSpPr>
          <p:nvPr/>
        </p:nvCxnSpPr>
        <p:spPr>
          <a:xfrm>
            <a:off x="7074955" y="1228020"/>
            <a:ext cx="0" cy="27013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A9EC581-6D92-43AC-BAE7-8A8E6A1E666F}"/>
              </a:ext>
            </a:extLst>
          </p:cNvPr>
          <p:cNvSpPr/>
          <p:nvPr/>
        </p:nvSpPr>
        <p:spPr>
          <a:xfrm>
            <a:off x="4411908" y="1446259"/>
            <a:ext cx="218661" cy="218661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9EEAFC-DE8D-46EE-9960-36A36BDC6444}"/>
              </a:ext>
            </a:extLst>
          </p:cNvPr>
          <p:cNvCxnSpPr>
            <a:cxnSpLocks/>
          </p:cNvCxnSpPr>
          <p:nvPr/>
        </p:nvCxnSpPr>
        <p:spPr>
          <a:xfrm>
            <a:off x="4584190" y="1693211"/>
            <a:ext cx="332848" cy="1150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B2A57FF-41CC-4776-B26C-1AD9ADD88D0F}"/>
              </a:ext>
            </a:extLst>
          </p:cNvPr>
          <p:cNvSpPr/>
          <p:nvPr/>
        </p:nvSpPr>
        <p:spPr>
          <a:xfrm>
            <a:off x="4527383" y="3440836"/>
            <a:ext cx="218661" cy="218661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4A9A16-87AD-4826-A514-3FD9389B61E4}"/>
              </a:ext>
            </a:extLst>
          </p:cNvPr>
          <p:cNvCxnSpPr>
            <a:cxnSpLocks/>
          </p:cNvCxnSpPr>
          <p:nvPr/>
        </p:nvCxnSpPr>
        <p:spPr>
          <a:xfrm flipV="1">
            <a:off x="4799191" y="3105937"/>
            <a:ext cx="990710" cy="3919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5566049-C806-4D4D-A21A-CAC99C794A1F}"/>
              </a:ext>
            </a:extLst>
          </p:cNvPr>
          <p:cNvSpPr/>
          <p:nvPr/>
        </p:nvSpPr>
        <p:spPr>
          <a:xfrm>
            <a:off x="5816941" y="1639465"/>
            <a:ext cx="218661" cy="218661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F59B43-21F7-4225-A3A0-63ED36A6BDAC}"/>
              </a:ext>
            </a:extLst>
          </p:cNvPr>
          <p:cNvCxnSpPr>
            <a:cxnSpLocks/>
          </p:cNvCxnSpPr>
          <p:nvPr/>
        </p:nvCxnSpPr>
        <p:spPr>
          <a:xfrm>
            <a:off x="6313798" y="2975860"/>
            <a:ext cx="459931" cy="3901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7B971AF-5F42-4C96-9034-4EEEABB0A2AA}"/>
              </a:ext>
            </a:extLst>
          </p:cNvPr>
          <p:cNvSpPr/>
          <p:nvPr/>
        </p:nvSpPr>
        <p:spPr>
          <a:xfrm>
            <a:off x="6071090" y="2796624"/>
            <a:ext cx="218661" cy="218661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396438-C050-408A-94EC-D5213467A016}"/>
              </a:ext>
            </a:extLst>
          </p:cNvPr>
          <p:cNvCxnSpPr>
            <a:cxnSpLocks/>
          </p:cNvCxnSpPr>
          <p:nvPr/>
        </p:nvCxnSpPr>
        <p:spPr>
          <a:xfrm flipV="1">
            <a:off x="6076220" y="1616894"/>
            <a:ext cx="337931" cy="1093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EC51B1-20D4-45C6-9ACD-B9AEB07535D7}"/>
              </a:ext>
            </a:extLst>
          </p:cNvPr>
          <p:cNvSpPr txBox="1"/>
          <p:nvPr/>
        </p:nvSpPr>
        <p:spPr>
          <a:xfrm>
            <a:off x="7131551" y="2381958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</a:t>
            </a:r>
            <a:endParaRPr lang="en-GB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3C6359-3807-476B-9D37-1FEC61602E70}"/>
              </a:ext>
            </a:extLst>
          </p:cNvPr>
          <p:cNvSpPr/>
          <p:nvPr/>
        </p:nvSpPr>
        <p:spPr>
          <a:xfrm>
            <a:off x="4275294" y="1217948"/>
            <a:ext cx="2652649" cy="271138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51008-6596-469C-B39A-E165D013C4A6}"/>
              </a:ext>
            </a:extLst>
          </p:cNvPr>
          <p:cNvSpPr txBox="1"/>
          <p:nvPr/>
        </p:nvSpPr>
        <p:spPr>
          <a:xfrm>
            <a:off x="5294546" y="971060"/>
            <a:ext cx="860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unit length</a:t>
            </a:r>
            <a:endParaRPr lang="en-GB" sz="12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76FF71-C56A-45C1-B7D5-3435541A9BFE}"/>
              </a:ext>
            </a:extLst>
          </p:cNvPr>
          <p:cNvSpPr txBox="1">
            <a:spLocks/>
          </p:cNvSpPr>
          <p:nvPr/>
        </p:nvSpPr>
        <p:spPr>
          <a:xfrm>
            <a:off x="234945" y="22289"/>
            <a:ext cx="11672349" cy="930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Calculating density in </a:t>
            </a:r>
            <a:r>
              <a:rPr lang="en-US" dirty="0" err="1"/>
              <a:t>MolFlow</a:t>
            </a:r>
            <a:r>
              <a:rPr lang="en-US" dirty="0"/>
              <a:t>+ (2)</a:t>
            </a:r>
            <a:endParaRPr lang="en-GB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1AAD1A-E0D9-4EE6-A879-4468466F8625}"/>
              </a:ext>
            </a:extLst>
          </p:cNvPr>
          <p:cNvCxnSpPr>
            <a:cxnSpLocks/>
          </p:cNvCxnSpPr>
          <p:nvPr/>
        </p:nvCxnSpPr>
        <p:spPr>
          <a:xfrm>
            <a:off x="4715911" y="1561341"/>
            <a:ext cx="246614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A356E5A-441A-45BA-8CD7-A6DE8804ACBC}"/>
                  </a:ext>
                </a:extLst>
              </p:cNvPr>
              <p:cNvSpPr txBox="1"/>
              <p:nvPr/>
            </p:nvSpPr>
            <p:spPr>
              <a:xfrm>
                <a:off x="4554737" y="1202516"/>
                <a:ext cx="601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𝑜𝑟𝑡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A356E5A-441A-45BA-8CD7-A6DE8804A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737" y="1202516"/>
                <a:ext cx="601523" cy="369332"/>
              </a:xfrm>
              <a:prstGeom prst="rect">
                <a:avLst/>
              </a:prstGeom>
              <a:blipFill>
                <a:blip r:embed="rId2"/>
                <a:stretch>
                  <a:fillRect t="-22951" r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8127EB-DA78-45E4-98BC-7C16C41D9D2B}"/>
                  </a:ext>
                </a:extLst>
              </p:cNvPr>
              <p:cNvSpPr txBox="1"/>
              <p:nvPr/>
            </p:nvSpPr>
            <p:spPr>
              <a:xfrm>
                <a:off x="6014022" y="1781627"/>
                <a:ext cx="601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𝑜𝑟𝑡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D8127EB-DA78-45E4-98BC-7C16C41D9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022" y="1781627"/>
                <a:ext cx="601523" cy="369332"/>
              </a:xfrm>
              <a:prstGeom prst="rect">
                <a:avLst/>
              </a:prstGeom>
              <a:blipFill>
                <a:blip r:embed="rId3"/>
                <a:stretch>
                  <a:fillRect t="-22951" r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DCE022-FFAD-47B5-889F-E861B5767CC3}"/>
              </a:ext>
            </a:extLst>
          </p:cNvPr>
          <p:cNvCxnSpPr>
            <a:cxnSpLocks/>
          </p:cNvCxnSpPr>
          <p:nvPr/>
        </p:nvCxnSpPr>
        <p:spPr>
          <a:xfrm>
            <a:off x="6085286" y="1795155"/>
            <a:ext cx="328865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1F942C3-2172-4353-93D9-7A1210206A0B}"/>
                  </a:ext>
                </a:extLst>
              </p:cNvPr>
              <p:cNvSpPr txBox="1"/>
              <p:nvPr/>
            </p:nvSpPr>
            <p:spPr>
              <a:xfrm>
                <a:off x="5016117" y="3550166"/>
                <a:ext cx="601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𝑜𝑟𝑡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1F942C3-2172-4353-93D9-7A1210206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117" y="3550166"/>
                <a:ext cx="601523" cy="369332"/>
              </a:xfrm>
              <a:prstGeom prst="rect">
                <a:avLst/>
              </a:prstGeom>
              <a:blipFill>
                <a:blip r:embed="rId4"/>
                <a:stretch>
                  <a:fillRect t="-22951" r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AD75E02-F42E-4C58-984C-9C24A2BFA862}"/>
                  </a:ext>
                </a:extLst>
              </p:cNvPr>
              <p:cNvSpPr txBox="1"/>
              <p:nvPr/>
            </p:nvSpPr>
            <p:spPr>
              <a:xfrm>
                <a:off x="6343207" y="2477377"/>
                <a:ext cx="6015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𝑜𝑟𝑡</m:t>
                          </m:r>
                        </m:sub>
                      </m:sSub>
                    </m:oMath>
                  </m:oMathPara>
                </a14:m>
                <a:endParaRPr lang="en-GB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AD75E02-F42E-4C58-984C-9C24A2BFA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207" y="2477377"/>
                <a:ext cx="601523" cy="369332"/>
              </a:xfrm>
              <a:prstGeom prst="rect">
                <a:avLst/>
              </a:prstGeom>
              <a:blipFill>
                <a:blip r:embed="rId5"/>
                <a:stretch>
                  <a:fillRect t="-22951" r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CF9A897-934F-4A5C-A48F-CF3785C0E387}"/>
              </a:ext>
            </a:extLst>
          </p:cNvPr>
          <p:cNvCxnSpPr>
            <a:cxnSpLocks/>
          </p:cNvCxnSpPr>
          <p:nvPr/>
        </p:nvCxnSpPr>
        <p:spPr>
          <a:xfrm>
            <a:off x="6343207" y="2885625"/>
            <a:ext cx="430522" cy="0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CCFC2DF-F88A-41DE-A8C2-19CEF83C5F88}"/>
              </a:ext>
            </a:extLst>
          </p:cNvPr>
          <p:cNvCxnSpPr>
            <a:cxnSpLocks/>
          </p:cNvCxnSpPr>
          <p:nvPr/>
        </p:nvCxnSpPr>
        <p:spPr>
          <a:xfrm>
            <a:off x="4799191" y="3550166"/>
            <a:ext cx="990710" cy="0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517813-2F5B-437D-8D9E-A878B76CA03C}"/>
                  </a:ext>
                </a:extLst>
              </p:cNvPr>
              <p:cNvSpPr txBox="1"/>
              <p:nvPr/>
            </p:nvSpPr>
            <p:spPr>
              <a:xfrm>
                <a:off x="4724511" y="2042645"/>
                <a:ext cx="33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517813-2F5B-437D-8D9E-A878B76CA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511" y="2042645"/>
                <a:ext cx="339539" cy="369332"/>
              </a:xfrm>
              <a:prstGeom prst="rect">
                <a:avLst/>
              </a:prstGeom>
              <a:blipFill>
                <a:blip r:embed="rId6"/>
                <a:stretch>
                  <a:fillRect t="-22951" r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10DEDE-14C6-4E26-B4B0-92931657EC2F}"/>
                  </a:ext>
                </a:extLst>
              </p:cNvPr>
              <p:cNvSpPr txBox="1"/>
              <p:nvPr/>
            </p:nvSpPr>
            <p:spPr>
              <a:xfrm>
                <a:off x="6077877" y="1305789"/>
                <a:ext cx="33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10DEDE-14C6-4E26-B4B0-92931657E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877" y="1305789"/>
                <a:ext cx="339539" cy="369332"/>
              </a:xfrm>
              <a:prstGeom prst="rect">
                <a:avLst/>
              </a:prstGeom>
              <a:blipFill>
                <a:blip r:embed="rId7"/>
                <a:stretch>
                  <a:fillRect t="-22951" r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6C22392-D1E2-4A94-A851-88A881BB4CDE}"/>
                  </a:ext>
                </a:extLst>
              </p:cNvPr>
              <p:cNvSpPr txBox="1"/>
              <p:nvPr/>
            </p:nvSpPr>
            <p:spPr>
              <a:xfrm>
                <a:off x="5262079" y="2923452"/>
                <a:ext cx="33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6C22392-D1E2-4A94-A851-88A881BB4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079" y="2923452"/>
                <a:ext cx="339539" cy="369332"/>
              </a:xfrm>
              <a:prstGeom prst="rect">
                <a:avLst/>
              </a:prstGeom>
              <a:blipFill>
                <a:blip r:embed="rId8"/>
                <a:stretch>
                  <a:fillRect t="-23333" r="-26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2B4519-2900-49A1-B18B-E197ECDF8D08}"/>
                  </a:ext>
                </a:extLst>
              </p:cNvPr>
              <p:cNvSpPr txBox="1"/>
              <p:nvPr/>
            </p:nvSpPr>
            <p:spPr>
              <a:xfrm>
                <a:off x="6332311" y="3170925"/>
                <a:ext cx="33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42B4519-2900-49A1-B18B-E197ECDF8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11" y="3170925"/>
                <a:ext cx="339539" cy="369332"/>
              </a:xfrm>
              <a:prstGeom prst="rect">
                <a:avLst/>
              </a:prstGeom>
              <a:blipFill>
                <a:blip r:embed="rId9"/>
                <a:stretch>
                  <a:fillRect t="-22951" r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60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92668" y="516467"/>
            <a:ext cx="10947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92668" y="2446867"/>
            <a:ext cx="10947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92668" y="1270000"/>
            <a:ext cx="1151467" cy="4233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0388601" y="1286934"/>
            <a:ext cx="1151467" cy="4233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592668" y="4174067"/>
            <a:ext cx="10947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2668" y="6104467"/>
            <a:ext cx="10947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92668" y="4927600"/>
            <a:ext cx="1151467" cy="4233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0388601" y="4944534"/>
            <a:ext cx="1151467" cy="4233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261533" y="4440768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252133" y="5082119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689102" y="5791201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937938" y="5562602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882905" y="4573060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429005" y="4872567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958171" y="5723469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351870" y="4972053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219702" y="5099053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905507" y="5579536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5850474" y="4589994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396574" y="4889501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925740" y="5740403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319439" y="4988987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8089914" y="4972053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8775719" y="5452536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8720686" y="4462994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9266786" y="4762501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9795952" y="5613403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10189651" y="4861987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7848616" y="5668436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980773" y="4550834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4870452" y="5746752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4567785" y="4557183"/>
            <a:ext cx="110066" cy="11006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xplosion 2 35"/>
          <p:cNvSpPr/>
          <p:nvPr/>
        </p:nvSpPr>
        <p:spPr>
          <a:xfrm>
            <a:off x="4208003" y="87161"/>
            <a:ext cx="3395007" cy="296731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c 36"/>
          <p:cNvSpPr/>
          <p:nvPr/>
        </p:nvSpPr>
        <p:spPr>
          <a:xfrm>
            <a:off x="5907615" y="1974105"/>
            <a:ext cx="2366447" cy="2441263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c 37"/>
          <p:cNvSpPr/>
          <p:nvPr/>
        </p:nvSpPr>
        <p:spPr>
          <a:xfrm rot="20476009">
            <a:off x="6300790" y="1540538"/>
            <a:ext cx="2745320" cy="331121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c 38"/>
          <p:cNvSpPr/>
          <p:nvPr/>
        </p:nvSpPr>
        <p:spPr>
          <a:xfrm rot="17974966">
            <a:off x="6650288" y="-91963"/>
            <a:ext cx="2745320" cy="3311211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c 39"/>
          <p:cNvSpPr/>
          <p:nvPr/>
        </p:nvSpPr>
        <p:spPr>
          <a:xfrm rot="17974966">
            <a:off x="2251369" y="2422050"/>
            <a:ext cx="5238166" cy="4445954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c 40"/>
          <p:cNvSpPr/>
          <p:nvPr/>
        </p:nvSpPr>
        <p:spPr>
          <a:xfrm rot="21226317">
            <a:off x="503896" y="705934"/>
            <a:ext cx="5238166" cy="4445954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Explosion 2 41"/>
          <p:cNvSpPr/>
          <p:nvPr/>
        </p:nvSpPr>
        <p:spPr>
          <a:xfrm rot="3106239">
            <a:off x="2122264" y="4974225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Explosion 2 42"/>
          <p:cNvSpPr/>
          <p:nvPr/>
        </p:nvSpPr>
        <p:spPr>
          <a:xfrm rot="3106239">
            <a:off x="3329782" y="4733994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Explosion 2 43"/>
          <p:cNvSpPr/>
          <p:nvPr/>
        </p:nvSpPr>
        <p:spPr>
          <a:xfrm rot="3106239">
            <a:off x="4228517" y="4857801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Explosion 2 44"/>
          <p:cNvSpPr/>
          <p:nvPr/>
        </p:nvSpPr>
        <p:spPr>
          <a:xfrm rot="3106239">
            <a:off x="5123088" y="4982570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Explosion 2 45"/>
          <p:cNvSpPr/>
          <p:nvPr/>
        </p:nvSpPr>
        <p:spPr>
          <a:xfrm rot="3106239">
            <a:off x="6278091" y="4773666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Explosion 2 46"/>
          <p:cNvSpPr/>
          <p:nvPr/>
        </p:nvSpPr>
        <p:spPr>
          <a:xfrm rot="3106239">
            <a:off x="7209018" y="4903827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Explosion 2 47"/>
          <p:cNvSpPr/>
          <p:nvPr/>
        </p:nvSpPr>
        <p:spPr>
          <a:xfrm rot="3106239">
            <a:off x="7978522" y="4900795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Explosion 2 48"/>
          <p:cNvSpPr/>
          <p:nvPr/>
        </p:nvSpPr>
        <p:spPr>
          <a:xfrm rot="3106239">
            <a:off x="10060507" y="4707898"/>
            <a:ext cx="368355" cy="37558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00F25-D2FA-4D4A-90C4-A1DD31E5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7472-C082-49BB-8571-729ED70C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3436"/>
            <a:ext cx="1124410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Backup</a:t>
            </a:r>
            <a:r>
              <a:rPr lang="en-US" sz="4000" baseline="30000" dirty="0"/>
              <a:t>(*)</a:t>
            </a:r>
            <a:r>
              <a:rPr lang="en-US" sz="4000" dirty="0"/>
              <a:t>: density calculation method in </a:t>
            </a:r>
            <a:r>
              <a:rPr lang="en-US" sz="4000" dirty="0" err="1"/>
              <a:t>MolFlow</a:t>
            </a:r>
            <a:r>
              <a:rPr lang="en-US" sz="4000" dirty="0"/>
              <a:t>+</a:t>
            </a: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CDEEA-4522-461B-B0F1-C9A01D0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099" y="1139185"/>
            <a:ext cx="2524477" cy="1571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0B1DB-6C6F-448D-B6D1-86EB37E1F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4" y="1301352"/>
            <a:ext cx="9059539" cy="933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DCBFC-DFAF-4ADC-B83D-B2AEC56EF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194" y="2376267"/>
            <a:ext cx="2629267" cy="609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937085-CED7-4FDE-80A4-8D48B07D9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295" y="3268623"/>
            <a:ext cx="9069066" cy="638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6F7FB3-E31F-4DDE-96B9-F73C62DE1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690" y="5342931"/>
            <a:ext cx="8964276" cy="571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AF340A-743E-4530-AE1F-A84349204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153" y="4278412"/>
            <a:ext cx="6039693" cy="8859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5B5F20-FC9F-44EB-9FC0-CD686A411598}"/>
              </a:ext>
            </a:extLst>
          </p:cNvPr>
          <p:cNvSpPr txBox="1"/>
          <p:nvPr/>
        </p:nvSpPr>
        <p:spPr>
          <a:xfrm>
            <a:off x="291402" y="6209881"/>
            <a:ext cx="1164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M. </a:t>
            </a:r>
            <a:r>
              <a:rPr lang="en-US" dirty="0" err="1"/>
              <a:t>Ady’s</a:t>
            </a:r>
            <a:r>
              <a:rPr lang="en-US" dirty="0"/>
              <a:t> PhD thesis, EPFL-CERN, </a:t>
            </a:r>
            <a:r>
              <a:rPr lang="en-US" b="1" dirty="0">
                <a:latin typeface="+mj-lt"/>
              </a:rPr>
              <a:t>“</a:t>
            </a:r>
            <a:r>
              <a:rPr lang="en-GB" b="1" i="0" dirty="0">
                <a:solidFill>
                  <a:srgbClr val="000000"/>
                </a:solidFill>
                <a:effectLst/>
                <a:latin typeface="+mj-lt"/>
              </a:rPr>
              <a:t>Monte Carlo simulations of ultra high vacuum and synchrotron radiation for particle accelerators</a:t>
            </a:r>
            <a:r>
              <a:rPr lang="en-US" b="1" dirty="0">
                <a:latin typeface="+mj-lt"/>
              </a:rPr>
              <a:t>”, </a:t>
            </a:r>
            <a:r>
              <a:rPr lang="en-US" dirty="0">
                <a:hlinkClick r:id="rId8"/>
              </a:rPr>
              <a:t>https://cds.cern.ch/record/2157666</a:t>
            </a:r>
            <a:r>
              <a:rPr lang="en-US" dirty="0"/>
              <a:t>, 190p. (2016)</a:t>
            </a:r>
          </a:p>
        </p:txBody>
      </p:sp>
    </p:spTree>
    <p:extLst>
      <p:ext uri="{BB962C8B-B14F-4D97-AF65-F5344CB8AC3E}">
        <p14:creationId xmlns:p14="http://schemas.microsoft.com/office/powerpoint/2010/main" val="69944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7472-C082-49BB-8571-729ED70C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Backup</a:t>
            </a:r>
            <a:r>
              <a:rPr lang="en-US" sz="4000" baseline="30000" dirty="0"/>
              <a:t>(*)</a:t>
            </a:r>
            <a:r>
              <a:rPr lang="en-US" sz="4000" dirty="0"/>
              <a:t>: density calculation method in </a:t>
            </a:r>
            <a:r>
              <a:rPr lang="en-US" sz="4000" dirty="0" err="1"/>
              <a:t>MolFlow</a:t>
            </a:r>
            <a:r>
              <a:rPr lang="en-US" sz="4000" dirty="0"/>
              <a:t>+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3AC13-1454-4714-B939-B5FF61BFD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18" y="1225753"/>
            <a:ext cx="8964276" cy="743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D7442-6C66-4AB5-94B4-4D1FCCC0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799" y="1597280"/>
            <a:ext cx="3820058" cy="771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280D1-641C-489B-B1C6-A04BBDF69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26" y="2551316"/>
            <a:ext cx="9154803" cy="1857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E305C-3D2F-435E-B103-903002F4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610" y="4465896"/>
            <a:ext cx="3010320" cy="15051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C1A85C-997E-42EA-88DE-77890CDDD2F1}"/>
              </a:ext>
            </a:extLst>
          </p:cNvPr>
          <p:cNvCxnSpPr/>
          <p:nvPr/>
        </p:nvCxnSpPr>
        <p:spPr>
          <a:xfrm>
            <a:off x="7295103" y="2883877"/>
            <a:ext cx="32741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299EF-9D04-49E7-8FDB-144D03DD5369}"/>
              </a:ext>
            </a:extLst>
          </p:cNvPr>
          <p:cNvCxnSpPr>
            <a:cxnSpLocks/>
          </p:cNvCxnSpPr>
          <p:nvPr/>
        </p:nvCxnSpPr>
        <p:spPr>
          <a:xfrm>
            <a:off x="1599363" y="3146809"/>
            <a:ext cx="2831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83B949-3B90-4518-9D59-383B5808A9B7}"/>
              </a:ext>
            </a:extLst>
          </p:cNvPr>
          <p:cNvCxnSpPr>
            <a:cxnSpLocks/>
          </p:cNvCxnSpPr>
          <p:nvPr/>
        </p:nvCxnSpPr>
        <p:spPr>
          <a:xfrm>
            <a:off x="4523804" y="4021016"/>
            <a:ext cx="3896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5F0C31-37DA-4BA4-A640-8977D2F8F3B8}"/>
              </a:ext>
            </a:extLst>
          </p:cNvPr>
          <p:cNvSpPr/>
          <p:nvPr/>
        </p:nvSpPr>
        <p:spPr>
          <a:xfrm>
            <a:off x="4632290" y="4408950"/>
            <a:ext cx="3506875" cy="1740637"/>
          </a:xfrm>
          <a:custGeom>
            <a:avLst/>
            <a:gdLst>
              <a:gd name="connsiteX0" fmla="*/ 0 w 3506875"/>
              <a:gd name="connsiteY0" fmla="*/ 290112 h 1740637"/>
              <a:gd name="connsiteX1" fmla="*/ 290112 w 3506875"/>
              <a:gd name="connsiteY1" fmla="*/ 0 h 1740637"/>
              <a:gd name="connsiteX2" fmla="*/ 904709 w 3506875"/>
              <a:gd name="connsiteY2" fmla="*/ 0 h 1740637"/>
              <a:gd name="connsiteX3" fmla="*/ 1548572 w 3506875"/>
              <a:gd name="connsiteY3" fmla="*/ 0 h 1740637"/>
              <a:gd name="connsiteX4" fmla="*/ 2046103 w 3506875"/>
              <a:gd name="connsiteY4" fmla="*/ 0 h 1740637"/>
              <a:gd name="connsiteX5" fmla="*/ 2572900 w 3506875"/>
              <a:gd name="connsiteY5" fmla="*/ 0 h 1740637"/>
              <a:gd name="connsiteX6" fmla="*/ 3216763 w 3506875"/>
              <a:gd name="connsiteY6" fmla="*/ 0 h 1740637"/>
              <a:gd name="connsiteX7" fmla="*/ 3506875 w 3506875"/>
              <a:gd name="connsiteY7" fmla="*/ 290112 h 1740637"/>
              <a:gd name="connsiteX8" fmla="*/ 3506875 w 3506875"/>
              <a:gd name="connsiteY8" fmla="*/ 893527 h 1740637"/>
              <a:gd name="connsiteX9" fmla="*/ 3506875 w 3506875"/>
              <a:gd name="connsiteY9" fmla="*/ 1450525 h 1740637"/>
              <a:gd name="connsiteX10" fmla="*/ 3216763 w 3506875"/>
              <a:gd name="connsiteY10" fmla="*/ 1740637 h 1740637"/>
              <a:gd name="connsiteX11" fmla="*/ 2719232 w 3506875"/>
              <a:gd name="connsiteY11" fmla="*/ 1740637 h 1740637"/>
              <a:gd name="connsiteX12" fmla="*/ 2104636 w 3506875"/>
              <a:gd name="connsiteY12" fmla="*/ 1740637 h 1740637"/>
              <a:gd name="connsiteX13" fmla="*/ 1577838 w 3506875"/>
              <a:gd name="connsiteY13" fmla="*/ 1740637 h 1740637"/>
              <a:gd name="connsiteX14" fmla="*/ 963242 w 3506875"/>
              <a:gd name="connsiteY14" fmla="*/ 1740637 h 1740637"/>
              <a:gd name="connsiteX15" fmla="*/ 290112 w 3506875"/>
              <a:gd name="connsiteY15" fmla="*/ 1740637 h 1740637"/>
              <a:gd name="connsiteX16" fmla="*/ 0 w 3506875"/>
              <a:gd name="connsiteY16" fmla="*/ 1450525 h 1740637"/>
              <a:gd name="connsiteX17" fmla="*/ 0 w 3506875"/>
              <a:gd name="connsiteY17" fmla="*/ 881923 h 1740637"/>
              <a:gd name="connsiteX18" fmla="*/ 0 w 3506875"/>
              <a:gd name="connsiteY18" fmla="*/ 290112 h 174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06875" h="1740637" extrusionOk="0">
                <a:moveTo>
                  <a:pt x="0" y="290112"/>
                </a:moveTo>
                <a:cubicBezTo>
                  <a:pt x="-1560" y="119815"/>
                  <a:pt x="158048" y="37637"/>
                  <a:pt x="290112" y="0"/>
                </a:cubicBezTo>
                <a:cubicBezTo>
                  <a:pt x="507083" y="-45758"/>
                  <a:pt x="685023" y="27405"/>
                  <a:pt x="904709" y="0"/>
                </a:cubicBezTo>
                <a:cubicBezTo>
                  <a:pt x="1124395" y="-27405"/>
                  <a:pt x="1409872" y="7380"/>
                  <a:pt x="1548572" y="0"/>
                </a:cubicBezTo>
                <a:cubicBezTo>
                  <a:pt x="1687272" y="-7380"/>
                  <a:pt x="1851587" y="15103"/>
                  <a:pt x="2046103" y="0"/>
                </a:cubicBezTo>
                <a:cubicBezTo>
                  <a:pt x="2240619" y="-15103"/>
                  <a:pt x="2407008" y="23443"/>
                  <a:pt x="2572900" y="0"/>
                </a:cubicBezTo>
                <a:cubicBezTo>
                  <a:pt x="2738792" y="-23443"/>
                  <a:pt x="2984292" y="28499"/>
                  <a:pt x="3216763" y="0"/>
                </a:cubicBezTo>
                <a:cubicBezTo>
                  <a:pt x="3369059" y="5456"/>
                  <a:pt x="3516469" y="129593"/>
                  <a:pt x="3506875" y="290112"/>
                </a:cubicBezTo>
                <a:cubicBezTo>
                  <a:pt x="3529685" y="527195"/>
                  <a:pt x="3502278" y="598855"/>
                  <a:pt x="3506875" y="893527"/>
                </a:cubicBezTo>
                <a:cubicBezTo>
                  <a:pt x="3511472" y="1188199"/>
                  <a:pt x="3447689" y="1260488"/>
                  <a:pt x="3506875" y="1450525"/>
                </a:cubicBezTo>
                <a:cubicBezTo>
                  <a:pt x="3542889" y="1633203"/>
                  <a:pt x="3380067" y="1744823"/>
                  <a:pt x="3216763" y="1740637"/>
                </a:cubicBezTo>
                <a:cubicBezTo>
                  <a:pt x="3078891" y="1754853"/>
                  <a:pt x="2853698" y="1729378"/>
                  <a:pt x="2719232" y="1740637"/>
                </a:cubicBezTo>
                <a:cubicBezTo>
                  <a:pt x="2584766" y="1751896"/>
                  <a:pt x="2384891" y="1735982"/>
                  <a:pt x="2104636" y="1740637"/>
                </a:cubicBezTo>
                <a:cubicBezTo>
                  <a:pt x="1824381" y="1745292"/>
                  <a:pt x="1688448" y="1715938"/>
                  <a:pt x="1577838" y="1740637"/>
                </a:cubicBezTo>
                <a:cubicBezTo>
                  <a:pt x="1467228" y="1765336"/>
                  <a:pt x="1167017" y="1690383"/>
                  <a:pt x="963242" y="1740637"/>
                </a:cubicBezTo>
                <a:cubicBezTo>
                  <a:pt x="759467" y="1790891"/>
                  <a:pt x="623594" y="1703862"/>
                  <a:pt x="290112" y="1740637"/>
                </a:cubicBezTo>
                <a:cubicBezTo>
                  <a:pt x="135399" y="1743280"/>
                  <a:pt x="-44684" y="1594951"/>
                  <a:pt x="0" y="1450525"/>
                </a:cubicBezTo>
                <a:cubicBezTo>
                  <a:pt x="-39016" y="1253011"/>
                  <a:pt x="3124" y="1124900"/>
                  <a:pt x="0" y="881923"/>
                </a:cubicBezTo>
                <a:cubicBezTo>
                  <a:pt x="-3124" y="638946"/>
                  <a:pt x="36969" y="461378"/>
                  <a:pt x="0" y="29011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6457503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835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7472-C082-49BB-8571-729ED70C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Backup: density calculation method in MolFlow+</a:t>
            </a:r>
            <a:endParaRPr lang="en-GB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B7CF5-19DD-4C19-93D9-847C03E7A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454" y="1341830"/>
            <a:ext cx="3658111" cy="1143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03A72-8D6B-4C63-B090-19ECDE09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290" y="2572265"/>
            <a:ext cx="4744112" cy="1209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02AFB-D8B1-427D-8EFF-7AFEF966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95" y="4416395"/>
            <a:ext cx="9002381" cy="1714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38655C-CAC6-4752-86AB-CD631FC43F8E}"/>
              </a:ext>
            </a:extLst>
          </p:cNvPr>
          <p:cNvSpPr txBox="1"/>
          <p:nvPr/>
        </p:nvSpPr>
        <p:spPr>
          <a:xfrm>
            <a:off x="7986532" y="1154542"/>
            <a:ext cx="400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 to comparison of particle velocity distribution in the volume (Maxwell-Boltzmann) and on a surface: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2A317-AE9C-4DC4-81D4-ACF01ADEFDEE}"/>
              </a:ext>
            </a:extLst>
          </p:cNvPr>
          <p:cNvSpPr txBox="1"/>
          <p:nvPr/>
        </p:nvSpPr>
        <p:spPr>
          <a:xfrm>
            <a:off x="4205468" y="12269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F2D7E-750E-4D14-B46C-7D0CCC672FF3}"/>
              </a:ext>
            </a:extLst>
          </p:cNvPr>
          <p:cNvSpPr txBox="1"/>
          <p:nvPr/>
        </p:nvSpPr>
        <p:spPr>
          <a:xfrm>
            <a:off x="3766907" y="24849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867BF-212B-402F-A5C7-B5A9F9280FCB}"/>
              </a:ext>
            </a:extLst>
          </p:cNvPr>
          <p:cNvSpPr txBox="1"/>
          <p:nvPr/>
        </p:nvSpPr>
        <p:spPr>
          <a:xfrm>
            <a:off x="7836491" y="10840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1B7D76-3FF5-4FB7-B286-83C296571231}"/>
              </a:ext>
            </a:extLst>
          </p:cNvPr>
          <p:cNvSpPr/>
          <p:nvPr/>
        </p:nvSpPr>
        <p:spPr>
          <a:xfrm>
            <a:off x="3054699" y="1798655"/>
            <a:ext cx="3279907" cy="753824"/>
          </a:xfrm>
          <a:custGeom>
            <a:avLst/>
            <a:gdLst>
              <a:gd name="connsiteX0" fmla="*/ 0 w 3279907"/>
              <a:gd name="connsiteY0" fmla="*/ 125640 h 753824"/>
              <a:gd name="connsiteX1" fmla="*/ 125640 w 3279907"/>
              <a:gd name="connsiteY1" fmla="*/ 0 h 753824"/>
              <a:gd name="connsiteX2" fmla="*/ 660697 w 3279907"/>
              <a:gd name="connsiteY2" fmla="*/ 0 h 753824"/>
              <a:gd name="connsiteX3" fmla="*/ 1226041 w 3279907"/>
              <a:gd name="connsiteY3" fmla="*/ 0 h 753824"/>
              <a:gd name="connsiteX4" fmla="*/ 1639953 w 3279907"/>
              <a:gd name="connsiteY4" fmla="*/ 0 h 753824"/>
              <a:gd name="connsiteX5" fmla="*/ 2084152 w 3279907"/>
              <a:gd name="connsiteY5" fmla="*/ 0 h 753824"/>
              <a:gd name="connsiteX6" fmla="*/ 2558637 w 3279907"/>
              <a:gd name="connsiteY6" fmla="*/ 0 h 753824"/>
              <a:gd name="connsiteX7" fmla="*/ 3154267 w 3279907"/>
              <a:gd name="connsiteY7" fmla="*/ 0 h 753824"/>
              <a:gd name="connsiteX8" fmla="*/ 3279907 w 3279907"/>
              <a:gd name="connsiteY8" fmla="*/ 125640 h 753824"/>
              <a:gd name="connsiteX9" fmla="*/ 3279907 w 3279907"/>
              <a:gd name="connsiteY9" fmla="*/ 628184 h 753824"/>
              <a:gd name="connsiteX10" fmla="*/ 3154267 w 3279907"/>
              <a:gd name="connsiteY10" fmla="*/ 753824 h 753824"/>
              <a:gd name="connsiteX11" fmla="*/ 2740355 w 3279907"/>
              <a:gd name="connsiteY11" fmla="*/ 753824 h 753824"/>
              <a:gd name="connsiteX12" fmla="*/ 2205297 w 3279907"/>
              <a:gd name="connsiteY12" fmla="*/ 753824 h 753824"/>
              <a:gd name="connsiteX13" fmla="*/ 1761099 w 3279907"/>
              <a:gd name="connsiteY13" fmla="*/ 753824 h 753824"/>
              <a:gd name="connsiteX14" fmla="*/ 1226041 w 3279907"/>
              <a:gd name="connsiteY14" fmla="*/ 753824 h 753824"/>
              <a:gd name="connsiteX15" fmla="*/ 690984 w 3279907"/>
              <a:gd name="connsiteY15" fmla="*/ 753824 h 753824"/>
              <a:gd name="connsiteX16" fmla="*/ 125640 w 3279907"/>
              <a:gd name="connsiteY16" fmla="*/ 753824 h 753824"/>
              <a:gd name="connsiteX17" fmla="*/ 0 w 3279907"/>
              <a:gd name="connsiteY17" fmla="*/ 628184 h 753824"/>
              <a:gd name="connsiteX18" fmla="*/ 0 w 3279907"/>
              <a:gd name="connsiteY18" fmla="*/ 125640 h 75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79907" h="753824" extrusionOk="0">
                <a:moveTo>
                  <a:pt x="0" y="125640"/>
                </a:moveTo>
                <a:cubicBezTo>
                  <a:pt x="-275" y="54473"/>
                  <a:pt x="63892" y="10212"/>
                  <a:pt x="125640" y="0"/>
                </a:cubicBezTo>
                <a:cubicBezTo>
                  <a:pt x="349958" y="-36863"/>
                  <a:pt x="417552" y="15353"/>
                  <a:pt x="660697" y="0"/>
                </a:cubicBezTo>
                <a:cubicBezTo>
                  <a:pt x="903842" y="-15353"/>
                  <a:pt x="1008961" y="16641"/>
                  <a:pt x="1226041" y="0"/>
                </a:cubicBezTo>
                <a:cubicBezTo>
                  <a:pt x="1443121" y="-16641"/>
                  <a:pt x="1533156" y="4094"/>
                  <a:pt x="1639953" y="0"/>
                </a:cubicBezTo>
                <a:cubicBezTo>
                  <a:pt x="1746750" y="-4094"/>
                  <a:pt x="1891811" y="34040"/>
                  <a:pt x="2084152" y="0"/>
                </a:cubicBezTo>
                <a:cubicBezTo>
                  <a:pt x="2276493" y="-34040"/>
                  <a:pt x="2356237" y="35537"/>
                  <a:pt x="2558637" y="0"/>
                </a:cubicBezTo>
                <a:cubicBezTo>
                  <a:pt x="2761038" y="-35537"/>
                  <a:pt x="2950802" y="27105"/>
                  <a:pt x="3154267" y="0"/>
                </a:cubicBezTo>
                <a:cubicBezTo>
                  <a:pt x="3215800" y="-4756"/>
                  <a:pt x="3266310" y="70948"/>
                  <a:pt x="3279907" y="125640"/>
                </a:cubicBezTo>
                <a:cubicBezTo>
                  <a:pt x="3285141" y="358738"/>
                  <a:pt x="3242062" y="494938"/>
                  <a:pt x="3279907" y="628184"/>
                </a:cubicBezTo>
                <a:cubicBezTo>
                  <a:pt x="3285493" y="701056"/>
                  <a:pt x="3228802" y="760817"/>
                  <a:pt x="3154267" y="753824"/>
                </a:cubicBezTo>
                <a:cubicBezTo>
                  <a:pt x="3056113" y="788960"/>
                  <a:pt x="2946710" y="735007"/>
                  <a:pt x="2740355" y="753824"/>
                </a:cubicBezTo>
                <a:cubicBezTo>
                  <a:pt x="2534000" y="772641"/>
                  <a:pt x="2434246" y="708653"/>
                  <a:pt x="2205297" y="753824"/>
                </a:cubicBezTo>
                <a:cubicBezTo>
                  <a:pt x="1976348" y="798995"/>
                  <a:pt x="1890152" y="707476"/>
                  <a:pt x="1761099" y="753824"/>
                </a:cubicBezTo>
                <a:cubicBezTo>
                  <a:pt x="1632046" y="800172"/>
                  <a:pt x="1342698" y="702734"/>
                  <a:pt x="1226041" y="753824"/>
                </a:cubicBezTo>
                <a:cubicBezTo>
                  <a:pt x="1109384" y="804914"/>
                  <a:pt x="883188" y="721593"/>
                  <a:pt x="690984" y="753824"/>
                </a:cubicBezTo>
                <a:cubicBezTo>
                  <a:pt x="498780" y="786055"/>
                  <a:pt x="291152" y="733994"/>
                  <a:pt x="125640" y="753824"/>
                </a:cubicBezTo>
                <a:cubicBezTo>
                  <a:pt x="51974" y="752907"/>
                  <a:pt x="-4248" y="694174"/>
                  <a:pt x="0" y="628184"/>
                </a:cubicBezTo>
                <a:cubicBezTo>
                  <a:pt x="-27875" y="520027"/>
                  <a:pt x="49589" y="360363"/>
                  <a:pt x="0" y="12564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6457503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74B58D-9BE4-44F9-8C44-4E3F468437B7}"/>
              </a:ext>
            </a:extLst>
          </p:cNvPr>
          <p:cNvSpPr/>
          <p:nvPr/>
        </p:nvSpPr>
        <p:spPr>
          <a:xfrm>
            <a:off x="2526454" y="2970190"/>
            <a:ext cx="4336570" cy="899193"/>
          </a:xfrm>
          <a:custGeom>
            <a:avLst/>
            <a:gdLst>
              <a:gd name="connsiteX0" fmla="*/ 0 w 4336570"/>
              <a:gd name="connsiteY0" fmla="*/ 149868 h 899193"/>
              <a:gd name="connsiteX1" fmla="*/ 149868 w 4336570"/>
              <a:gd name="connsiteY1" fmla="*/ 0 h 899193"/>
              <a:gd name="connsiteX2" fmla="*/ 766927 w 4336570"/>
              <a:gd name="connsiteY2" fmla="*/ 0 h 899193"/>
              <a:gd name="connsiteX3" fmla="*/ 1424354 w 4336570"/>
              <a:gd name="connsiteY3" fmla="*/ 0 h 899193"/>
              <a:gd name="connsiteX4" fmla="*/ 1879940 w 4336570"/>
              <a:gd name="connsiteY4" fmla="*/ 0 h 899193"/>
              <a:gd name="connsiteX5" fmla="*/ 2375894 w 4336570"/>
              <a:gd name="connsiteY5" fmla="*/ 0 h 899193"/>
              <a:gd name="connsiteX6" fmla="*/ 2912216 w 4336570"/>
              <a:gd name="connsiteY6" fmla="*/ 0 h 899193"/>
              <a:gd name="connsiteX7" fmla="*/ 3367801 w 4336570"/>
              <a:gd name="connsiteY7" fmla="*/ 0 h 899193"/>
              <a:gd name="connsiteX8" fmla="*/ 4186702 w 4336570"/>
              <a:gd name="connsiteY8" fmla="*/ 0 h 899193"/>
              <a:gd name="connsiteX9" fmla="*/ 4336570 w 4336570"/>
              <a:gd name="connsiteY9" fmla="*/ 149868 h 899193"/>
              <a:gd name="connsiteX10" fmla="*/ 4336570 w 4336570"/>
              <a:gd name="connsiteY10" fmla="*/ 749325 h 899193"/>
              <a:gd name="connsiteX11" fmla="*/ 4186702 w 4336570"/>
              <a:gd name="connsiteY11" fmla="*/ 899193 h 899193"/>
              <a:gd name="connsiteX12" fmla="*/ 3529275 w 4336570"/>
              <a:gd name="connsiteY12" fmla="*/ 899193 h 899193"/>
              <a:gd name="connsiteX13" fmla="*/ 3033321 w 4336570"/>
              <a:gd name="connsiteY13" fmla="*/ 899193 h 899193"/>
              <a:gd name="connsiteX14" fmla="*/ 2416262 w 4336570"/>
              <a:gd name="connsiteY14" fmla="*/ 899193 h 899193"/>
              <a:gd name="connsiteX15" fmla="*/ 1799203 w 4336570"/>
              <a:gd name="connsiteY15" fmla="*/ 899193 h 899193"/>
              <a:gd name="connsiteX16" fmla="*/ 1222512 w 4336570"/>
              <a:gd name="connsiteY16" fmla="*/ 899193 h 899193"/>
              <a:gd name="connsiteX17" fmla="*/ 149868 w 4336570"/>
              <a:gd name="connsiteY17" fmla="*/ 899193 h 899193"/>
              <a:gd name="connsiteX18" fmla="*/ 0 w 4336570"/>
              <a:gd name="connsiteY18" fmla="*/ 749325 h 899193"/>
              <a:gd name="connsiteX19" fmla="*/ 0 w 4336570"/>
              <a:gd name="connsiteY19" fmla="*/ 149868 h 89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36570" h="899193" extrusionOk="0">
                <a:moveTo>
                  <a:pt x="0" y="149868"/>
                </a:moveTo>
                <a:cubicBezTo>
                  <a:pt x="-875" y="61447"/>
                  <a:pt x="72465" y="7173"/>
                  <a:pt x="149868" y="0"/>
                </a:cubicBezTo>
                <a:cubicBezTo>
                  <a:pt x="365541" y="-29493"/>
                  <a:pt x="593848" y="38172"/>
                  <a:pt x="766927" y="0"/>
                </a:cubicBezTo>
                <a:cubicBezTo>
                  <a:pt x="940006" y="-38172"/>
                  <a:pt x="1211249" y="36221"/>
                  <a:pt x="1424354" y="0"/>
                </a:cubicBezTo>
                <a:cubicBezTo>
                  <a:pt x="1637459" y="-36221"/>
                  <a:pt x="1741645" y="22982"/>
                  <a:pt x="1879940" y="0"/>
                </a:cubicBezTo>
                <a:cubicBezTo>
                  <a:pt x="2018235" y="-22982"/>
                  <a:pt x="2130155" y="5002"/>
                  <a:pt x="2375894" y="0"/>
                </a:cubicBezTo>
                <a:cubicBezTo>
                  <a:pt x="2621633" y="-5002"/>
                  <a:pt x="2644880" y="13674"/>
                  <a:pt x="2912216" y="0"/>
                </a:cubicBezTo>
                <a:cubicBezTo>
                  <a:pt x="3179552" y="-13674"/>
                  <a:pt x="3162762" y="6231"/>
                  <a:pt x="3367801" y="0"/>
                </a:cubicBezTo>
                <a:cubicBezTo>
                  <a:pt x="3572841" y="-6231"/>
                  <a:pt x="3835000" y="70770"/>
                  <a:pt x="4186702" y="0"/>
                </a:cubicBezTo>
                <a:cubicBezTo>
                  <a:pt x="4270356" y="10694"/>
                  <a:pt x="4352026" y="78538"/>
                  <a:pt x="4336570" y="149868"/>
                </a:cubicBezTo>
                <a:cubicBezTo>
                  <a:pt x="4357208" y="320109"/>
                  <a:pt x="4276878" y="515871"/>
                  <a:pt x="4336570" y="749325"/>
                </a:cubicBezTo>
                <a:cubicBezTo>
                  <a:pt x="4327315" y="820825"/>
                  <a:pt x="4276484" y="895802"/>
                  <a:pt x="4186702" y="899193"/>
                </a:cubicBezTo>
                <a:cubicBezTo>
                  <a:pt x="3953688" y="975115"/>
                  <a:pt x="3708263" y="823783"/>
                  <a:pt x="3529275" y="899193"/>
                </a:cubicBezTo>
                <a:cubicBezTo>
                  <a:pt x="3350287" y="974603"/>
                  <a:pt x="3256116" y="845891"/>
                  <a:pt x="3033321" y="899193"/>
                </a:cubicBezTo>
                <a:cubicBezTo>
                  <a:pt x="2810526" y="952495"/>
                  <a:pt x="2552930" y="877939"/>
                  <a:pt x="2416262" y="899193"/>
                </a:cubicBezTo>
                <a:cubicBezTo>
                  <a:pt x="2279594" y="920447"/>
                  <a:pt x="1970923" y="850530"/>
                  <a:pt x="1799203" y="899193"/>
                </a:cubicBezTo>
                <a:cubicBezTo>
                  <a:pt x="1627483" y="947856"/>
                  <a:pt x="1478426" y="877151"/>
                  <a:pt x="1222512" y="899193"/>
                </a:cubicBezTo>
                <a:cubicBezTo>
                  <a:pt x="966598" y="921235"/>
                  <a:pt x="476831" y="840221"/>
                  <a:pt x="149868" y="899193"/>
                </a:cubicBezTo>
                <a:cubicBezTo>
                  <a:pt x="66610" y="901215"/>
                  <a:pt x="3183" y="830910"/>
                  <a:pt x="0" y="749325"/>
                </a:cubicBezTo>
                <a:cubicBezTo>
                  <a:pt x="-33377" y="457176"/>
                  <a:pt x="57193" y="434646"/>
                  <a:pt x="0" y="14986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6457503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F10E0-EADC-4F3C-892C-998F33519BE8}"/>
              </a:ext>
            </a:extLst>
          </p:cNvPr>
          <p:cNvCxnSpPr>
            <a:cxnSpLocks/>
          </p:cNvCxnSpPr>
          <p:nvPr/>
        </p:nvCxnSpPr>
        <p:spPr>
          <a:xfrm>
            <a:off x="5604083" y="4823208"/>
            <a:ext cx="44312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B5ECA-2A87-45CB-B957-FCA349D1CAF4}"/>
              </a:ext>
            </a:extLst>
          </p:cNvPr>
          <p:cNvCxnSpPr>
            <a:cxnSpLocks/>
          </p:cNvCxnSpPr>
          <p:nvPr/>
        </p:nvCxnSpPr>
        <p:spPr>
          <a:xfrm>
            <a:off x="2049863" y="5157568"/>
            <a:ext cx="57866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655A5D4-7D1E-4A94-A3AB-6EBD76373261}"/>
              </a:ext>
            </a:extLst>
          </p:cNvPr>
          <p:cNvSpPr/>
          <p:nvPr/>
        </p:nvSpPr>
        <p:spPr>
          <a:xfrm>
            <a:off x="1487155" y="5283812"/>
            <a:ext cx="8028633" cy="946161"/>
          </a:xfrm>
          <a:custGeom>
            <a:avLst/>
            <a:gdLst>
              <a:gd name="connsiteX0" fmla="*/ 0 w 8028633"/>
              <a:gd name="connsiteY0" fmla="*/ 157697 h 946161"/>
              <a:gd name="connsiteX1" fmla="*/ 157697 w 8028633"/>
              <a:gd name="connsiteY1" fmla="*/ 0 h 946161"/>
              <a:gd name="connsiteX2" fmla="*/ 828155 w 8028633"/>
              <a:gd name="connsiteY2" fmla="*/ 0 h 946161"/>
              <a:gd name="connsiteX3" fmla="*/ 1575746 w 8028633"/>
              <a:gd name="connsiteY3" fmla="*/ 0 h 946161"/>
              <a:gd name="connsiteX4" fmla="*/ 1937675 w 8028633"/>
              <a:gd name="connsiteY4" fmla="*/ 0 h 946161"/>
              <a:gd name="connsiteX5" fmla="*/ 2376737 w 8028633"/>
              <a:gd name="connsiteY5" fmla="*/ 0 h 946161"/>
              <a:gd name="connsiteX6" fmla="*/ 2892930 w 8028633"/>
              <a:gd name="connsiteY6" fmla="*/ 0 h 946161"/>
              <a:gd name="connsiteX7" fmla="*/ 3254859 w 8028633"/>
              <a:gd name="connsiteY7" fmla="*/ 0 h 946161"/>
              <a:gd name="connsiteX8" fmla="*/ 3616788 w 8028633"/>
              <a:gd name="connsiteY8" fmla="*/ 0 h 946161"/>
              <a:gd name="connsiteX9" fmla="*/ 4364379 w 8028633"/>
              <a:gd name="connsiteY9" fmla="*/ 0 h 946161"/>
              <a:gd name="connsiteX10" fmla="*/ 4880573 w 8028633"/>
              <a:gd name="connsiteY10" fmla="*/ 0 h 946161"/>
              <a:gd name="connsiteX11" fmla="*/ 5628163 w 8028633"/>
              <a:gd name="connsiteY11" fmla="*/ 0 h 946161"/>
              <a:gd name="connsiteX12" fmla="*/ 6375754 w 8028633"/>
              <a:gd name="connsiteY12" fmla="*/ 0 h 946161"/>
              <a:gd name="connsiteX13" fmla="*/ 6737683 w 8028633"/>
              <a:gd name="connsiteY13" fmla="*/ 0 h 946161"/>
              <a:gd name="connsiteX14" fmla="*/ 7870936 w 8028633"/>
              <a:gd name="connsiteY14" fmla="*/ 0 h 946161"/>
              <a:gd name="connsiteX15" fmla="*/ 8028633 w 8028633"/>
              <a:gd name="connsiteY15" fmla="*/ 157697 h 946161"/>
              <a:gd name="connsiteX16" fmla="*/ 8028633 w 8028633"/>
              <a:gd name="connsiteY16" fmla="*/ 454157 h 946161"/>
              <a:gd name="connsiteX17" fmla="*/ 8028633 w 8028633"/>
              <a:gd name="connsiteY17" fmla="*/ 788464 h 946161"/>
              <a:gd name="connsiteX18" fmla="*/ 7870936 w 8028633"/>
              <a:gd name="connsiteY18" fmla="*/ 946161 h 946161"/>
              <a:gd name="connsiteX19" fmla="*/ 7123345 w 8028633"/>
              <a:gd name="connsiteY19" fmla="*/ 946161 h 946161"/>
              <a:gd name="connsiteX20" fmla="*/ 6607151 w 8028633"/>
              <a:gd name="connsiteY20" fmla="*/ 946161 h 946161"/>
              <a:gd name="connsiteX21" fmla="*/ 5859561 w 8028633"/>
              <a:gd name="connsiteY21" fmla="*/ 946161 h 946161"/>
              <a:gd name="connsiteX22" fmla="*/ 5343367 w 8028633"/>
              <a:gd name="connsiteY22" fmla="*/ 946161 h 946161"/>
              <a:gd name="connsiteX23" fmla="*/ 4904306 w 8028633"/>
              <a:gd name="connsiteY23" fmla="*/ 946161 h 946161"/>
              <a:gd name="connsiteX24" fmla="*/ 4465244 w 8028633"/>
              <a:gd name="connsiteY24" fmla="*/ 946161 h 946161"/>
              <a:gd name="connsiteX25" fmla="*/ 4026183 w 8028633"/>
              <a:gd name="connsiteY25" fmla="*/ 946161 h 946161"/>
              <a:gd name="connsiteX26" fmla="*/ 3509989 w 8028633"/>
              <a:gd name="connsiteY26" fmla="*/ 946161 h 946161"/>
              <a:gd name="connsiteX27" fmla="*/ 2993796 w 8028633"/>
              <a:gd name="connsiteY27" fmla="*/ 946161 h 946161"/>
              <a:gd name="connsiteX28" fmla="*/ 2554734 w 8028633"/>
              <a:gd name="connsiteY28" fmla="*/ 946161 h 946161"/>
              <a:gd name="connsiteX29" fmla="*/ 2192805 w 8028633"/>
              <a:gd name="connsiteY29" fmla="*/ 946161 h 946161"/>
              <a:gd name="connsiteX30" fmla="*/ 1830877 w 8028633"/>
              <a:gd name="connsiteY30" fmla="*/ 946161 h 946161"/>
              <a:gd name="connsiteX31" fmla="*/ 1314683 w 8028633"/>
              <a:gd name="connsiteY31" fmla="*/ 946161 h 946161"/>
              <a:gd name="connsiteX32" fmla="*/ 157697 w 8028633"/>
              <a:gd name="connsiteY32" fmla="*/ 946161 h 946161"/>
              <a:gd name="connsiteX33" fmla="*/ 0 w 8028633"/>
              <a:gd name="connsiteY33" fmla="*/ 788464 h 946161"/>
              <a:gd name="connsiteX34" fmla="*/ 0 w 8028633"/>
              <a:gd name="connsiteY34" fmla="*/ 485696 h 946161"/>
              <a:gd name="connsiteX35" fmla="*/ 0 w 8028633"/>
              <a:gd name="connsiteY35" fmla="*/ 157697 h 9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28633" h="946161" extrusionOk="0">
                <a:moveTo>
                  <a:pt x="0" y="157697"/>
                </a:moveTo>
                <a:cubicBezTo>
                  <a:pt x="-1873" y="58510"/>
                  <a:pt x="77817" y="9641"/>
                  <a:pt x="157697" y="0"/>
                </a:cubicBezTo>
                <a:cubicBezTo>
                  <a:pt x="346355" y="-34993"/>
                  <a:pt x="519212" y="52186"/>
                  <a:pt x="828155" y="0"/>
                </a:cubicBezTo>
                <a:cubicBezTo>
                  <a:pt x="1137098" y="-52186"/>
                  <a:pt x="1294673" y="40102"/>
                  <a:pt x="1575746" y="0"/>
                </a:cubicBezTo>
                <a:cubicBezTo>
                  <a:pt x="1856819" y="-40102"/>
                  <a:pt x="1819015" y="31217"/>
                  <a:pt x="1937675" y="0"/>
                </a:cubicBezTo>
                <a:cubicBezTo>
                  <a:pt x="2056335" y="-31217"/>
                  <a:pt x="2192461" y="45758"/>
                  <a:pt x="2376737" y="0"/>
                </a:cubicBezTo>
                <a:cubicBezTo>
                  <a:pt x="2561013" y="-45758"/>
                  <a:pt x="2764739" y="54344"/>
                  <a:pt x="2892930" y="0"/>
                </a:cubicBezTo>
                <a:cubicBezTo>
                  <a:pt x="3021121" y="-54344"/>
                  <a:pt x="3171817" y="6615"/>
                  <a:pt x="3254859" y="0"/>
                </a:cubicBezTo>
                <a:cubicBezTo>
                  <a:pt x="3337901" y="-6615"/>
                  <a:pt x="3531925" y="40151"/>
                  <a:pt x="3616788" y="0"/>
                </a:cubicBezTo>
                <a:cubicBezTo>
                  <a:pt x="3701651" y="-40151"/>
                  <a:pt x="4059309" y="18008"/>
                  <a:pt x="4364379" y="0"/>
                </a:cubicBezTo>
                <a:cubicBezTo>
                  <a:pt x="4669449" y="-18008"/>
                  <a:pt x="4703078" y="12401"/>
                  <a:pt x="4880573" y="0"/>
                </a:cubicBezTo>
                <a:cubicBezTo>
                  <a:pt x="5058068" y="-12401"/>
                  <a:pt x="5312102" y="7061"/>
                  <a:pt x="5628163" y="0"/>
                </a:cubicBezTo>
                <a:cubicBezTo>
                  <a:pt x="5944224" y="-7061"/>
                  <a:pt x="6024285" y="2975"/>
                  <a:pt x="6375754" y="0"/>
                </a:cubicBezTo>
                <a:cubicBezTo>
                  <a:pt x="6727223" y="-2975"/>
                  <a:pt x="6612695" y="14838"/>
                  <a:pt x="6737683" y="0"/>
                </a:cubicBezTo>
                <a:cubicBezTo>
                  <a:pt x="6862671" y="-14838"/>
                  <a:pt x="7444144" y="120091"/>
                  <a:pt x="7870936" y="0"/>
                </a:cubicBezTo>
                <a:cubicBezTo>
                  <a:pt x="7961874" y="-6109"/>
                  <a:pt x="8036521" y="57319"/>
                  <a:pt x="8028633" y="157697"/>
                </a:cubicBezTo>
                <a:cubicBezTo>
                  <a:pt x="8058750" y="232787"/>
                  <a:pt x="8026569" y="391217"/>
                  <a:pt x="8028633" y="454157"/>
                </a:cubicBezTo>
                <a:cubicBezTo>
                  <a:pt x="8030697" y="517097"/>
                  <a:pt x="8020726" y="715307"/>
                  <a:pt x="8028633" y="788464"/>
                </a:cubicBezTo>
                <a:cubicBezTo>
                  <a:pt x="8010187" y="871603"/>
                  <a:pt x="7946361" y="936824"/>
                  <a:pt x="7870936" y="946161"/>
                </a:cubicBezTo>
                <a:cubicBezTo>
                  <a:pt x="7596374" y="967494"/>
                  <a:pt x="7298901" y="866845"/>
                  <a:pt x="7123345" y="946161"/>
                </a:cubicBezTo>
                <a:cubicBezTo>
                  <a:pt x="6947789" y="1025477"/>
                  <a:pt x="6722184" y="943304"/>
                  <a:pt x="6607151" y="946161"/>
                </a:cubicBezTo>
                <a:cubicBezTo>
                  <a:pt x="6492118" y="949018"/>
                  <a:pt x="6034564" y="886331"/>
                  <a:pt x="5859561" y="946161"/>
                </a:cubicBezTo>
                <a:cubicBezTo>
                  <a:pt x="5684558" y="1005991"/>
                  <a:pt x="5500354" y="898523"/>
                  <a:pt x="5343367" y="946161"/>
                </a:cubicBezTo>
                <a:cubicBezTo>
                  <a:pt x="5186380" y="993799"/>
                  <a:pt x="5091714" y="895094"/>
                  <a:pt x="4904306" y="946161"/>
                </a:cubicBezTo>
                <a:cubicBezTo>
                  <a:pt x="4716898" y="997228"/>
                  <a:pt x="4642859" y="912918"/>
                  <a:pt x="4465244" y="946161"/>
                </a:cubicBezTo>
                <a:cubicBezTo>
                  <a:pt x="4287629" y="979404"/>
                  <a:pt x="4204076" y="935001"/>
                  <a:pt x="4026183" y="946161"/>
                </a:cubicBezTo>
                <a:cubicBezTo>
                  <a:pt x="3848290" y="957321"/>
                  <a:pt x="3675829" y="919607"/>
                  <a:pt x="3509989" y="946161"/>
                </a:cubicBezTo>
                <a:cubicBezTo>
                  <a:pt x="3344149" y="972715"/>
                  <a:pt x="3155684" y="943812"/>
                  <a:pt x="2993796" y="946161"/>
                </a:cubicBezTo>
                <a:cubicBezTo>
                  <a:pt x="2831908" y="948510"/>
                  <a:pt x="2773272" y="895414"/>
                  <a:pt x="2554734" y="946161"/>
                </a:cubicBezTo>
                <a:cubicBezTo>
                  <a:pt x="2336196" y="996908"/>
                  <a:pt x="2362899" y="910335"/>
                  <a:pt x="2192805" y="946161"/>
                </a:cubicBezTo>
                <a:cubicBezTo>
                  <a:pt x="2022711" y="981987"/>
                  <a:pt x="1939334" y="943866"/>
                  <a:pt x="1830877" y="946161"/>
                </a:cubicBezTo>
                <a:cubicBezTo>
                  <a:pt x="1722420" y="948456"/>
                  <a:pt x="1519966" y="900013"/>
                  <a:pt x="1314683" y="946161"/>
                </a:cubicBezTo>
                <a:cubicBezTo>
                  <a:pt x="1109400" y="992309"/>
                  <a:pt x="552203" y="823807"/>
                  <a:pt x="157697" y="946161"/>
                </a:cubicBezTo>
                <a:cubicBezTo>
                  <a:pt x="67682" y="940064"/>
                  <a:pt x="143" y="881231"/>
                  <a:pt x="0" y="788464"/>
                </a:cubicBezTo>
                <a:cubicBezTo>
                  <a:pt x="-34651" y="670620"/>
                  <a:pt x="21120" y="587791"/>
                  <a:pt x="0" y="485696"/>
                </a:cubicBezTo>
                <a:cubicBezTo>
                  <a:pt x="-21120" y="383601"/>
                  <a:pt x="5679" y="275804"/>
                  <a:pt x="0" y="157697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64575032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474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0.gstatic.com/images?q=tbn:ANd9GcTO4tiT-v7CmEl45UjgfMX_8o2egf9GyRIgP2ZjTgFDY1FNluK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34" y="335973"/>
            <a:ext cx="3979997" cy="615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eb.mit.edu/2.095/www/images/shuttle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" y="1294390"/>
            <a:ext cx="5324475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89" y="5437766"/>
            <a:ext cx="6633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MIT course 2.095: Mechanics of Materials, </a:t>
            </a:r>
            <a:r>
              <a:rPr lang="en-GB" sz="1600" dirty="0" err="1"/>
              <a:t>Prof.</a:t>
            </a:r>
            <a:r>
              <a:rPr lang="en-GB" sz="1600" dirty="0"/>
              <a:t> Nicolas G </a:t>
            </a:r>
            <a:r>
              <a:rPr lang="en-GB" sz="1600" dirty="0" err="1"/>
              <a:t>Hadjiconstantinou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6787" y="142347"/>
            <a:ext cx="3234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Why not DSMC?</a:t>
            </a:r>
            <a:endParaRPr lang="en-GB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E60BD-F0B6-4849-BA16-57257B72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545" y="6356350"/>
            <a:ext cx="2743200" cy="365125"/>
          </a:xfrm>
        </p:spPr>
        <p:txBody>
          <a:bodyPr/>
          <a:lstStyle/>
          <a:p>
            <a:fld id="{17A5B2F5-3361-4BC4-832A-98836FF3DB1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22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647" y="4572000"/>
            <a:ext cx="10515600" cy="2427316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“Some form of automatic grid generation is necessary […] the objective is to develop a code </a:t>
            </a:r>
            <a:r>
              <a:rPr lang="en-US" b="1" dirty="0"/>
              <a:t>that requires only the specification of the boundaries</a:t>
            </a:r>
            <a:r>
              <a:rPr lang="en-US" dirty="0"/>
              <a:t>.”</a:t>
            </a:r>
          </a:p>
          <a:p>
            <a:r>
              <a:rPr lang="en-US" dirty="0"/>
              <a:t>“The program should itself generate the grid and, ideally, it should adapt the grid to its optimal form”</a:t>
            </a:r>
          </a:p>
          <a:p>
            <a:r>
              <a:rPr lang="en-GB" dirty="0"/>
              <a:t>“The optimal grid scheme for engineering studies of complex three-dimensional flows of rarefied gases has yet to be determined”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47" y="1264564"/>
            <a:ext cx="4499542" cy="3374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15630" r="51274" b="11158"/>
          <a:stretch/>
        </p:blipFill>
        <p:spPr>
          <a:xfrm rot="5400000">
            <a:off x="8290048" y="792684"/>
            <a:ext cx="3374656" cy="431841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0807" r="3318" b="6053"/>
          <a:stretch/>
        </p:blipFill>
        <p:spPr>
          <a:xfrm rot="5400000">
            <a:off x="-764980" y="885974"/>
            <a:ext cx="4714655" cy="30923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402C96-9898-494B-9791-29BD56E4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44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CDB401-E1B2-4EE3-9435-1E8A492330A0}"/>
              </a:ext>
            </a:extLst>
          </p:cNvPr>
          <p:cNvSpPr txBox="1"/>
          <p:nvPr/>
        </p:nvSpPr>
        <p:spPr>
          <a:xfrm>
            <a:off x="3225847" y="-4315"/>
            <a:ext cx="8910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Meshing volumes rather than surfaces: much more memory- and CPU-intensive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65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comsol.com/wordpress/2015/08/Pipe-with-default-finite-element-me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45" y="3098801"/>
            <a:ext cx="6503804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comsol.com/wordpress/2015/03/Different-size-feature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9" b="94778" l="33800" r="9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0" t="2250" r="1270" b="5464"/>
          <a:stretch/>
        </p:blipFill>
        <p:spPr bwMode="auto">
          <a:xfrm rot="1278992">
            <a:off x="346987" y="248813"/>
            <a:ext cx="5404284" cy="29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comsol.com/wordpress/2015/08/Default-free-tetrahedral-me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59" y="829733"/>
            <a:ext cx="6207744" cy="53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B3A8B-6E2D-6747-90CF-E8D5EB0D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A664022-CC31-4F89-AB87-D8B713A5851F}"/>
              </a:ext>
            </a:extLst>
          </p:cNvPr>
          <p:cNvSpPr>
            <a:spLocks/>
          </p:cNvSpPr>
          <p:nvPr/>
        </p:nvSpPr>
        <p:spPr bwMode="auto">
          <a:xfrm>
            <a:off x="-13384" y="0"/>
            <a:ext cx="12205384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4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Commercial Meshing Codes (e.g. Finite-Elements)</a:t>
            </a:r>
          </a:p>
        </p:txBody>
      </p:sp>
    </p:spTree>
    <p:extLst>
      <p:ext uri="{BB962C8B-B14F-4D97-AF65-F5344CB8AC3E}">
        <p14:creationId xmlns:p14="http://schemas.microsoft.com/office/powerpoint/2010/main" val="474125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2" y="1173422"/>
            <a:ext cx="4441457" cy="223275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75" y="3878314"/>
            <a:ext cx="4712836" cy="2938145"/>
          </a:xfrm>
          <a:prstGeom prst="rect">
            <a:avLst/>
          </a:prstGeom>
        </p:spPr>
      </p:pic>
      <p:pic>
        <p:nvPicPr>
          <p:cNvPr id="3" name="Content Placeholder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58" y="3451819"/>
            <a:ext cx="2715401" cy="3308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74" y="1077573"/>
            <a:ext cx="4994826" cy="27848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0B003-4EDA-C543-98B3-70FFEFFA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3DC2CBD-1C24-4E78-81E6-96338EBF5C7F}"/>
              </a:ext>
            </a:extLst>
          </p:cNvPr>
          <p:cNvSpPr>
            <a:spLocks/>
          </p:cNvSpPr>
          <p:nvPr/>
        </p:nvSpPr>
        <p:spPr bwMode="auto">
          <a:xfrm>
            <a:off x="-13384" y="-1348"/>
            <a:ext cx="12205384" cy="12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4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Real Accelerator Components: Complex Geometries</a:t>
            </a:r>
          </a:p>
          <a:p>
            <a:pPr algn="ctr"/>
            <a:r>
              <a:rPr lang="en-US" altLang="en-US" sz="2800" dirty="0">
                <a:latin typeface="+mj-lt"/>
                <a:ea typeface="Gill Sans SemiBold" charset="0"/>
                <a:cs typeface="Gill Sans SemiBold" charset="0"/>
                <a:sym typeface="Gill Sans SemiBold" charset="0"/>
              </a:rPr>
              <a:t>Rather easy to mesh on surfaces</a:t>
            </a:r>
          </a:p>
        </p:txBody>
      </p:sp>
    </p:spTree>
    <p:extLst>
      <p:ext uri="{BB962C8B-B14F-4D97-AF65-F5344CB8AC3E}">
        <p14:creationId xmlns:p14="http://schemas.microsoft.com/office/powerpoint/2010/main" val="147824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9" y="1921130"/>
            <a:ext cx="3262061" cy="267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4559"/>
            <a:ext cx="3894239" cy="2690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307" y="2194559"/>
            <a:ext cx="3908755" cy="2690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679" y="2194559"/>
            <a:ext cx="3966956" cy="2692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654" y="5987187"/>
            <a:ext cx="5268060" cy="257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3819" y="6244398"/>
            <a:ext cx="43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10987" y="622059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</a:t>
            </a:r>
            <a:endParaRPr lang="en-GB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653" y="1921130"/>
            <a:ext cx="3262061" cy="267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767" y="1921130"/>
            <a:ext cx="3262061" cy="267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5786" y="4885406"/>
            <a:ext cx="1083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Pressure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218695" y="4885406"/>
            <a:ext cx="205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Impingement rate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931551" y="4875812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Density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61257" y="5291047"/>
                <a:ext cx="1852623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257" y="5291047"/>
                <a:ext cx="1852623" cy="427746"/>
              </a:xfrm>
              <a:prstGeom prst="rect">
                <a:avLst/>
              </a:prstGeom>
              <a:blipFill>
                <a:blip r:embed="rId7"/>
                <a:stretch>
                  <a:fillRect l="-3618" t="-88571" r="-21053" b="-15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55727" y="5291047"/>
                <a:ext cx="1876859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727" y="5291047"/>
                <a:ext cx="1876859" cy="427746"/>
              </a:xfrm>
              <a:prstGeom prst="rect">
                <a:avLst/>
              </a:prstGeom>
              <a:blipFill>
                <a:blip r:embed="rId8"/>
                <a:stretch>
                  <a:fillRect l="-2922" t="-88571" r="-21104" b="-15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223819" y="0"/>
            <a:ext cx="5644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Non-isothermal systems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2FD65EA-D986-A247-88C5-BECC791B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24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84826" y="13390"/>
            <a:ext cx="6840187" cy="3408385"/>
            <a:chOff x="564078" y="557150"/>
            <a:chExt cx="10256985" cy="51109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078" y="557150"/>
              <a:ext cx="5110936" cy="51109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078" y="5227203"/>
              <a:ext cx="3826429" cy="44088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5014" y="557150"/>
              <a:ext cx="5146049" cy="51109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5014" y="5206996"/>
              <a:ext cx="4120351" cy="4572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4078" y="4888649"/>
              <a:ext cx="1623176" cy="3854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Pressure [mbar]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5014" y="4864564"/>
              <a:ext cx="2145182" cy="3854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hu-HU" sz="1050" dirty="0" err="1"/>
                <a:t>Densit</a:t>
              </a:r>
              <a:r>
                <a:rPr lang="en-US" sz="1050" dirty="0"/>
                <a:t>y [particles/m3]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043" y="3419189"/>
            <a:ext cx="3404970" cy="3438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826" y="3419190"/>
            <a:ext cx="3435217" cy="34404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4826" y="6596390"/>
            <a:ext cx="1093569" cy="2616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100" dirty="0" err="1"/>
              <a:t>Velocit</a:t>
            </a:r>
            <a:r>
              <a:rPr lang="en-US" sz="1100" dirty="0"/>
              <a:t>y vectors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3211" y="6596390"/>
            <a:ext cx="1159292" cy="2616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Direction vectors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87291" y="2448076"/>
            <a:ext cx="86235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Hot plate</a:t>
            </a:r>
            <a:endParaRPr lang="en-GB" sz="1400" dirty="0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7420705" y="1562402"/>
            <a:ext cx="366586" cy="88567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894832" y="1519683"/>
            <a:ext cx="545864" cy="91256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4A993E-1B64-3740-8D82-13184CB3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2244" y="6356350"/>
            <a:ext cx="2743200" cy="365125"/>
          </a:xfrm>
        </p:spPr>
        <p:txBody>
          <a:bodyPr/>
          <a:lstStyle/>
          <a:p>
            <a:fld id="{17A5B2F5-3361-4BC4-832A-98836FF3DB1B}" type="slidenum">
              <a:rPr lang="en-US" smtClean="0"/>
              <a:t>48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78348-BAE4-4C8D-A971-570303BF1585}"/>
              </a:ext>
            </a:extLst>
          </p:cNvPr>
          <p:cNvSpPr txBox="1"/>
          <p:nvPr/>
        </p:nvSpPr>
        <p:spPr>
          <a:xfrm>
            <a:off x="0" y="13391"/>
            <a:ext cx="530297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Non-isothermal systems</a:t>
            </a:r>
          </a:p>
          <a:p>
            <a:endParaRPr lang="en-US" sz="800" dirty="0"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Visualizing the velocity vector field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Velocity vectors </a:t>
            </a:r>
            <a:r>
              <a:rPr lang="en-US" sz="2400" b="1" dirty="0">
                <a:latin typeface="+mj-lt"/>
              </a:rPr>
              <a:t>NOT</a:t>
            </a:r>
            <a:r>
              <a:rPr lang="en-US" sz="2400" dirty="0">
                <a:latin typeface="+mj-lt"/>
              </a:rPr>
              <a:t> to be interpreted as per Navier-Stokes’ laminar/turbulent flow view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They indicate the </a:t>
            </a:r>
            <a:r>
              <a:rPr lang="en-US" sz="2400" b="1" u="sng" dirty="0">
                <a:latin typeface="+mj-lt"/>
              </a:rPr>
              <a:t>velocity-weighted average direction</a:t>
            </a:r>
            <a:r>
              <a:rPr lang="en-US" sz="2400" dirty="0">
                <a:latin typeface="+mj-lt"/>
              </a:rPr>
              <a:t> at each point of a selected grid: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+mj-lt"/>
              </a:rPr>
              <a:t>       a little </a:t>
            </a:r>
            <a:r>
              <a:rPr lang="en-US" sz="2400" b="1" i="1" dirty="0">
                <a:latin typeface="+mj-lt"/>
              </a:rPr>
              <a:t>Maxwell daemon </a:t>
            </a:r>
            <a:r>
              <a:rPr lang="en-US" sz="2400" dirty="0">
                <a:latin typeface="+mj-lt"/>
              </a:rPr>
              <a:t>would see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+mj-lt"/>
              </a:rPr>
              <a:t>      molecules flying in all directions at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+mj-lt"/>
              </a:rPr>
              <a:t>      any given point, of course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A0116F-C025-45D3-8428-6C4B891FC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7277" y="4838378"/>
            <a:ext cx="2436725" cy="19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42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29" y="1138773"/>
            <a:ext cx="8737211" cy="55740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34231" y="5862306"/>
            <a:ext cx="4934709" cy="850483"/>
            <a:chOff x="6536212" y="6108457"/>
            <a:chExt cx="4934709" cy="8504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28900"/>
            <a:stretch/>
          </p:blipFill>
          <p:spPr>
            <a:xfrm>
              <a:off x="6536212" y="6385456"/>
              <a:ext cx="4934709" cy="33597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536212" y="6697330"/>
              <a:ext cx="2233304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1E10                                                      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768566" y="6697330"/>
              <a:ext cx="2233304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1E13                                                    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000920" y="6697330"/>
              <a:ext cx="470000" cy="2616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1E16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861312" y="6108457"/>
              <a:ext cx="1609608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Particle density [1/m3]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5190E-29B4-404A-B357-9E195934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49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E6993-47AF-4B8A-8CFE-802322FC7E08}"/>
              </a:ext>
            </a:extLst>
          </p:cNvPr>
          <p:cNvSpPr txBox="1"/>
          <p:nvPr/>
        </p:nvSpPr>
        <p:spPr>
          <a:xfrm>
            <a:off x="0" y="0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Velocity vector and density map</a:t>
            </a:r>
          </a:p>
          <a:p>
            <a:pPr algn="ctr"/>
            <a:r>
              <a:rPr lang="en-US" sz="2400" dirty="0">
                <a:latin typeface="+mj-lt"/>
              </a:rPr>
              <a:t>Example: Steady-state effusion from a tube into an infinite volume: same as analytical solution</a:t>
            </a:r>
          </a:p>
        </p:txBody>
      </p:sp>
    </p:spTree>
    <p:extLst>
      <p:ext uri="{BB962C8B-B14F-4D97-AF65-F5344CB8AC3E}">
        <p14:creationId xmlns:p14="http://schemas.microsoft.com/office/powerpoint/2010/main" val="317493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401" y="511752"/>
            <a:ext cx="11398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200" baseline="30000" dirty="0">
                <a:solidFill>
                  <a:schemeClr val="accent1"/>
                </a:solidFill>
              </a:rPr>
              <a:t>-10</a:t>
            </a:r>
            <a:r>
              <a:rPr lang="en-US" sz="3200" dirty="0">
                <a:solidFill>
                  <a:schemeClr val="accent1"/>
                </a:solidFill>
              </a:rPr>
              <a:t> mbar), 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with varying temperatures, from 1.9 K to room temp.</a:t>
            </a:r>
            <a:endParaRPr lang="en-GB" sz="3200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123727" y="2783340"/>
            <a:ext cx="609462" cy="1745672"/>
            <a:chOff x="1457567" y="2776451"/>
            <a:chExt cx="609462" cy="1745672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Pump</a:t>
              </a:r>
              <a:endParaRPr lang="en-GB" sz="1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230786" y="2783340"/>
            <a:ext cx="609462" cy="1745672"/>
            <a:chOff x="1457567" y="2776451"/>
            <a:chExt cx="609462" cy="1745672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Pump</a:t>
              </a:r>
              <a:endParaRPr lang="en-GB" sz="14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39090" y="2277687"/>
            <a:ext cx="4729942" cy="4987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LHC dipole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2131" y="2277687"/>
            <a:ext cx="4729942" cy="49876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LHC dipole</a:t>
            </a:r>
            <a:endParaRPr lang="en-GB" sz="2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5769032" y="2128057"/>
            <a:ext cx="541358" cy="15240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5772211" y="2776451"/>
            <a:ext cx="541358" cy="15240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457567" y="2776451"/>
            <a:ext cx="609462" cy="1745672"/>
            <a:chOff x="1457567" y="2776451"/>
            <a:chExt cx="609462" cy="174567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Pump</a:t>
              </a:r>
              <a:endParaRPr lang="en-GB" sz="1400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9A165-5A74-994E-9818-0AB3B5F2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4" y="1859050"/>
            <a:ext cx="5663359" cy="446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01" y="1859050"/>
            <a:ext cx="4728470" cy="446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43902" y="6319083"/>
            <a:ext cx="17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Molflow</a:t>
            </a:r>
            <a:r>
              <a:rPr lang="en-US" dirty="0"/>
              <a:t>+ model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48638-EE75-4339-AD8D-3ED37D237E5A}"/>
              </a:ext>
            </a:extLst>
          </p:cNvPr>
          <p:cNvSpPr txBox="1"/>
          <p:nvPr/>
        </p:nvSpPr>
        <p:spPr>
          <a:xfrm>
            <a:off x="2147455" y="6319083"/>
            <a:ext cx="279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LHC beam screen prototype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50E14-78EA-FF4E-B47D-2DF93DB1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F13E5-F959-494B-A058-2F497CB7E0A4}"/>
              </a:ext>
            </a:extLst>
          </p:cNvPr>
          <p:cNvSpPr txBox="1"/>
          <p:nvPr/>
        </p:nvSpPr>
        <p:spPr>
          <a:xfrm>
            <a:off x="3223819" y="0"/>
            <a:ext cx="5644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Non-isothermal systems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9E9917-A0B4-40E9-BD29-48C90FC03AE0}"/>
              </a:ext>
            </a:extLst>
          </p:cNvPr>
          <p:cNvGrpSpPr/>
          <p:nvPr/>
        </p:nvGrpSpPr>
        <p:grpSpPr>
          <a:xfrm>
            <a:off x="4175788" y="825256"/>
            <a:ext cx="8016212" cy="1408897"/>
            <a:chOff x="4175788" y="825256"/>
            <a:chExt cx="8016212" cy="14088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DB5A7B-3421-4B19-96AC-5862EA92DD3F}"/>
                </a:ext>
              </a:extLst>
            </p:cNvPr>
            <p:cNvSpPr txBox="1"/>
            <p:nvPr/>
          </p:nvSpPr>
          <p:spPr>
            <a:xfrm>
              <a:off x="4175788" y="825256"/>
              <a:ext cx="8016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LHC dipole magnet cold-bore (1.9 K) (molecular sticking=1, all gas species)</a:t>
              </a:r>
              <a:endParaRPr lang="en-GB" b="1" u="sng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03403FE-1CF0-4223-A071-AD9D9A0F5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0848" y="1120152"/>
              <a:ext cx="554979" cy="11140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829D7E-01F1-4180-9F2C-333DE36EC368}"/>
              </a:ext>
            </a:extLst>
          </p:cNvPr>
          <p:cNvGrpSpPr/>
          <p:nvPr/>
        </p:nvGrpSpPr>
        <p:grpSpPr>
          <a:xfrm>
            <a:off x="-63527" y="750820"/>
            <a:ext cx="3962175" cy="2678180"/>
            <a:chOff x="-63527" y="750820"/>
            <a:chExt cx="3962175" cy="26781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C95034-1BFB-407F-8382-8BCCC98FA576}"/>
                </a:ext>
              </a:extLst>
            </p:cNvPr>
            <p:cNvSpPr txBox="1"/>
            <p:nvPr/>
          </p:nvSpPr>
          <p:spPr>
            <a:xfrm>
              <a:off x="-63527" y="750820"/>
              <a:ext cx="3962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Perforated beam-screen </a:t>
              </a:r>
            </a:p>
            <a:p>
              <a:pPr algn="ctr"/>
              <a:r>
                <a:rPr lang="en-US" b="1" u="sng" dirty="0"/>
                <a:t>steel/copper coated internally (15-30K)</a:t>
              </a:r>
              <a:endParaRPr lang="en-GB" b="1" u="sng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BF5EA4E-E301-4543-AFC2-945D847AAB76}"/>
                </a:ext>
              </a:extLst>
            </p:cNvPr>
            <p:cNvCxnSpPr>
              <a:cxnSpLocks/>
            </p:cNvCxnSpPr>
            <p:nvPr/>
          </p:nvCxnSpPr>
          <p:spPr>
            <a:xfrm>
              <a:off x="911629" y="1310326"/>
              <a:ext cx="653221" cy="21186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903BA1-1B31-4EDF-AA4D-3C0B1021B23A}"/>
              </a:ext>
            </a:extLst>
          </p:cNvPr>
          <p:cNvGrpSpPr/>
          <p:nvPr/>
        </p:nvGrpSpPr>
        <p:grpSpPr>
          <a:xfrm>
            <a:off x="1847478" y="1480512"/>
            <a:ext cx="9906700" cy="4335826"/>
            <a:chOff x="1847478" y="1480512"/>
            <a:chExt cx="9906700" cy="433582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7B1137-EC98-4BEE-AD5D-4A80D9913229}"/>
                </a:ext>
              </a:extLst>
            </p:cNvPr>
            <p:cNvSpPr txBox="1"/>
            <p:nvPr/>
          </p:nvSpPr>
          <p:spPr>
            <a:xfrm>
              <a:off x="5963979" y="1480512"/>
              <a:ext cx="5790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Helium Capillaries (2x: Keep </a:t>
              </a:r>
              <a:r>
                <a:rPr lang="en-US" b="1" u="sng" dirty="0" err="1"/>
                <a:t>beamscreen</a:t>
              </a:r>
              <a:r>
                <a:rPr lang="en-US" b="1" u="sng" dirty="0"/>
                <a:t> at 15-30K)</a:t>
              </a:r>
              <a:endParaRPr lang="en-GB" b="1" u="sng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5A77112-96CB-4FD8-8B85-936AEE2C9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3815" y="1774955"/>
              <a:ext cx="1963709" cy="86739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B1B721F-3E40-4B7C-8DF8-853BB1A87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7478" y="1774955"/>
              <a:ext cx="4210047" cy="40413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EDA93A-62E4-4C4B-84DC-BC46375A2D9D}"/>
              </a:ext>
            </a:extLst>
          </p:cNvPr>
          <p:cNvCxnSpPr>
            <a:cxnSpLocks/>
          </p:cNvCxnSpPr>
          <p:nvPr/>
        </p:nvCxnSpPr>
        <p:spPr>
          <a:xfrm flipV="1">
            <a:off x="514874" y="4758814"/>
            <a:ext cx="1510571" cy="78886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3A843C-050B-4467-AAC7-39212CDDCEBF}"/>
              </a:ext>
            </a:extLst>
          </p:cNvPr>
          <p:cNvSpPr txBox="1"/>
          <p:nvPr/>
        </p:nvSpPr>
        <p:spPr>
          <a:xfrm rot="-1860000">
            <a:off x="88919" y="5494660"/>
            <a:ext cx="10717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protons</a:t>
            </a:r>
            <a:endParaRPr lang="en-GB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75C65F-5600-4BB0-8B0A-4C470C7B9875}"/>
              </a:ext>
            </a:extLst>
          </p:cNvPr>
          <p:cNvCxnSpPr/>
          <p:nvPr/>
        </p:nvCxnSpPr>
        <p:spPr>
          <a:xfrm flipV="1">
            <a:off x="327683" y="4242633"/>
            <a:ext cx="1167892" cy="95527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7ABFDE-401E-434A-AA1E-6A3608D6C691}"/>
              </a:ext>
            </a:extLst>
          </p:cNvPr>
          <p:cNvCxnSpPr>
            <a:cxnSpLocks/>
          </p:cNvCxnSpPr>
          <p:nvPr/>
        </p:nvCxnSpPr>
        <p:spPr>
          <a:xfrm flipV="1">
            <a:off x="514874" y="4211518"/>
            <a:ext cx="1333743" cy="94172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CC9A3E-F2AF-4DF0-AA71-0A30FFED61AD}"/>
              </a:ext>
            </a:extLst>
          </p:cNvPr>
          <p:cNvCxnSpPr>
            <a:cxnSpLocks/>
          </p:cNvCxnSpPr>
          <p:nvPr/>
        </p:nvCxnSpPr>
        <p:spPr>
          <a:xfrm flipV="1">
            <a:off x="745067" y="4140730"/>
            <a:ext cx="1500305" cy="97201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96EA949-2FC4-41E8-89CC-874CBA23722B}"/>
              </a:ext>
            </a:extLst>
          </p:cNvPr>
          <p:cNvSpPr txBox="1"/>
          <p:nvPr/>
        </p:nvSpPr>
        <p:spPr>
          <a:xfrm rot="-1860000">
            <a:off x="357077" y="4058211"/>
            <a:ext cx="1557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X/UV rays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F0E40E-E181-45E2-A967-866E766624A7}"/>
              </a:ext>
            </a:extLst>
          </p:cNvPr>
          <p:cNvCxnSpPr/>
          <p:nvPr/>
        </p:nvCxnSpPr>
        <p:spPr>
          <a:xfrm>
            <a:off x="1626577" y="4211518"/>
            <a:ext cx="618795" cy="160482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6A1AD5-8452-40C5-AB1F-A791D51F0731}"/>
              </a:ext>
            </a:extLst>
          </p:cNvPr>
          <p:cNvCxnSpPr>
            <a:cxnSpLocks/>
          </p:cNvCxnSpPr>
          <p:nvPr/>
        </p:nvCxnSpPr>
        <p:spPr>
          <a:xfrm flipV="1">
            <a:off x="2241653" y="3678831"/>
            <a:ext cx="145368" cy="211443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AE7D53A-B26B-4AD9-9561-91B34CAD3D3A}"/>
              </a:ext>
            </a:extLst>
          </p:cNvPr>
          <p:cNvSpPr txBox="1"/>
          <p:nvPr/>
        </p:nvSpPr>
        <p:spPr>
          <a:xfrm rot="-5040000">
            <a:off x="1730416" y="4638817"/>
            <a:ext cx="14175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molecules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7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61" y="292612"/>
            <a:ext cx="10515600" cy="1325563"/>
          </a:xfrm>
        </p:spPr>
        <p:txBody>
          <a:bodyPr/>
          <a:lstStyle/>
          <a:p>
            <a:r>
              <a:rPr lang="en-US" dirty="0"/>
              <a:t>Going time-dependent</a:t>
            </a:r>
            <a:endParaRPr lang="en-US" baseline="300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3" y="1756785"/>
            <a:ext cx="5796576" cy="3359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5768" y="2297503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calculation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55546" y="3677490"/>
            <a:ext cx="4641189" cy="22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366341" y="2901018"/>
            <a:ext cx="1407886" cy="7474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846798" y="3067271"/>
            <a:ext cx="239486" cy="567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221199" y="2901018"/>
            <a:ext cx="0" cy="7336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260456" y="3067271"/>
            <a:ext cx="0" cy="56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55546" y="3067271"/>
            <a:ext cx="58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mv</a:t>
            </a:r>
            <a:r>
              <a:rPr lang="en-US" baseline="-25000" dirty="0" err="1">
                <a:solidFill>
                  <a:srgbClr val="FF0000"/>
                </a:solidFill>
              </a:rPr>
              <a:t>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60456" y="3166305"/>
            <a:ext cx="6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mv</a:t>
            </a:r>
            <a:r>
              <a:rPr lang="en-US" baseline="-25000" dirty="0" err="1">
                <a:solidFill>
                  <a:srgbClr val="FF0000"/>
                </a:solidFill>
              </a:rPr>
              <a:t>out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8701656" y="3931490"/>
            <a:ext cx="188685" cy="37011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90341" y="3902461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dI</a:t>
            </a:r>
            <a:r>
              <a:rPr lang="en-US" b="1" dirty="0">
                <a:solidFill>
                  <a:schemeClr val="accent6"/>
                </a:solidFill>
              </a:rPr>
              <a:t>/</a:t>
            </a:r>
            <a:r>
              <a:rPr lang="en-US" b="1" dirty="0" err="1">
                <a:solidFill>
                  <a:schemeClr val="accent6"/>
                </a:solidFill>
              </a:rPr>
              <a:t>dt</a:t>
            </a:r>
            <a:r>
              <a:rPr lang="en-US" b="1" dirty="0">
                <a:solidFill>
                  <a:schemeClr val="accent6"/>
                </a:solidFill>
              </a:rPr>
              <a:t>/</a:t>
            </a:r>
            <a:r>
              <a:rPr lang="en-US" b="1" dirty="0" err="1">
                <a:solidFill>
                  <a:schemeClr val="accent6"/>
                </a:solidFill>
              </a:rPr>
              <a:t>dA</a:t>
            </a:r>
            <a:r>
              <a:rPr lang="en-US" b="1" dirty="0">
                <a:solidFill>
                  <a:schemeClr val="accent6"/>
                </a:solidFill>
              </a:rPr>
              <a:t> = p</a:t>
            </a:r>
          </a:p>
        </p:txBody>
      </p:sp>
      <p:pic>
        <p:nvPicPr>
          <p:cNvPr id="1026" name="Picture 2" descr="http://www.trucknews.com/wp-content/uploads/2014/07/14C728_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r="12168"/>
          <a:stretch/>
        </p:blipFill>
        <p:spPr bwMode="auto">
          <a:xfrm>
            <a:off x="6235627" y="247426"/>
            <a:ext cx="5712672" cy="637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E76251-0746-2D4A-AB91-4A4EF40D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2" grpId="0"/>
      <p:bldP spid="24" grpId="0"/>
      <p:bldP spid="23" grpId="0" animBg="1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B9377E-315B-44F2-9AF7-59A3CA2D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47378-BCB6-4430-836C-ACAE1C761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08" y="671433"/>
            <a:ext cx="8629650" cy="546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A72D14-EF51-4E6B-852A-C21643572C7E}"/>
              </a:ext>
            </a:extLst>
          </p:cNvPr>
          <p:cNvSpPr txBox="1"/>
          <p:nvPr/>
        </p:nvSpPr>
        <p:spPr>
          <a:xfrm>
            <a:off x="82336" y="6211570"/>
            <a:ext cx="1141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(*) Taken from: </a:t>
            </a:r>
            <a:r>
              <a:rPr lang="en-US" sz="1600" b="1" u="sng" dirty="0"/>
              <a:t>M. </a:t>
            </a:r>
            <a:r>
              <a:rPr lang="en-US" sz="1600" b="1" u="sng" dirty="0" err="1"/>
              <a:t>Ady’s</a:t>
            </a:r>
            <a:r>
              <a:rPr lang="en-US" sz="1600" b="1" u="sng" dirty="0"/>
              <a:t> PhD thesis: probability and cumulative distribution functions as implemented in the </a:t>
            </a:r>
            <a:r>
              <a:rPr lang="en-US" sz="1600" b="1" u="sng" dirty="0" err="1"/>
              <a:t>Molflow</a:t>
            </a:r>
            <a:r>
              <a:rPr lang="en-US" sz="1600" b="1" u="sng" dirty="0"/>
              <a:t>+ code</a:t>
            </a:r>
          </a:p>
          <a:p>
            <a:r>
              <a:rPr lang="en-GB" sz="1600" b="1" dirty="0"/>
              <a:t>                            </a:t>
            </a:r>
            <a:r>
              <a:rPr lang="en-GB" sz="1600" b="1" u="sng" dirty="0">
                <a:solidFill>
                  <a:schemeClr val="accent1"/>
                </a:solidFill>
                <a:hlinkClick r:id="rId3"/>
              </a:rPr>
              <a:t>https://cds.cern.ch/record/2157666/files/CERN-THESIS-2016-047.pdf</a:t>
            </a:r>
            <a:r>
              <a:rPr lang="en-GB" sz="1600" b="1" u="sng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ABA900-89E6-4EB9-BF56-B1AB20BB149F}"/>
              </a:ext>
            </a:extLst>
          </p:cNvPr>
          <p:cNvSpPr txBox="1">
            <a:spLocks/>
          </p:cNvSpPr>
          <p:nvPr/>
        </p:nvSpPr>
        <p:spPr>
          <a:xfrm>
            <a:off x="383564" y="3254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Going time-dependent</a:t>
            </a:r>
            <a:r>
              <a:rPr lang="en-US" baseline="30000"/>
              <a:t>(*)</a:t>
            </a:r>
            <a:endParaRPr lang="en-US" baseline="30000" dirty="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A64B6356-93CD-499D-8A04-5C57132E7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31" y="2661178"/>
            <a:ext cx="3149661" cy="18255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38152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Time-dependent simulations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14074" y="4573695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9287" y="4573695"/>
            <a:ext cx="8127" cy="1458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99287" y="2431921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14074" y="3945934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99287" y="2431921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72650" y="2431921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72650" y="3521270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74120" y="2431921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57863" y="2431921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98710" y="2431921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931226" y="4555234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31226" y="3927472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14968" y="4555234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7863" y="6069243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7863" y="4979894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72650" y="4961429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72650" y="4942967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99287" y="6032316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14074" y="3945930"/>
            <a:ext cx="0" cy="62776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516439" y="3927469"/>
            <a:ext cx="0" cy="6277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014074" y="4170750"/>
            <a:ext cx="178130" cy="1781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33672" y="4053506"/>
            <a:ext cx="11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245770" y="4299774"/>
            <a:ext cx="2624538" cy="928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781404" y="2491914"/>
            <a:ext cx="1088904" cy="2631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453337" y="2498895"/>
            <a:ext cx="216385" cy="3399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558039" y="2568696"/>
            <a:ext cx="2945625" cy="3350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238418" y="2596617"/>
            <a:ext cx="397868" cy="3301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350100" y="4053506"/>
            <a:ext cx="1661277" cy="1844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9157960" y="4053506"/>
            <a:ext cx="237325" cy="295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55054" y="503821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t=1.9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53337" y="203693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t=2.3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26797" y="600708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t=3.9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89263" y="206197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t=5.8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28555" y="603231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t=6.5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61816" y="357659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t=7.3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501815" y="416421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t=7.9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56438" y="4062757"/>
            <a:ext cx="11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2A2D8B-254D-E646-92A2-9A21D66D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54" y="20334"/>
            <a:ext cx="10515600" cy="1325563"/>
          </a:xfrm>
        </p:spPr>
        <p:txBody>
          <a:bodyPr/>
          <a:lstStyle/>
          <a:p>
            <a:r>
              <a:rPr lang="en-US" dirty="0"/>
              <a:t>Time-dependent simulations</a:t>
            </a:r>
            <a:br>
              <a:rPr lang="en-US" dirty="0"/>
            </a:br>
            <a:r>
              <a:rPr lang="en-US" sz="2800" dirty="0"/>
              <a:t>Definition of “moments” by the user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014074" y="4573695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9287" y="4573695"/>
            <a:ext cx="8127" cy="1458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99287" y="2431921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14074" y="3945934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99287" y="2431921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72650" y="2431921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72650" y="3521270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74120" y="2431921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57863" y="2431921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98710" y="2431921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931226" y="4555234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31226" y="3927472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14968" y="4555234"/>
            <a:ext cx="16258" cy="15140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57863" y="6069243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7863" y="4979894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72650" y="4961429"/>
            <a:ext cx="5852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72650" y="4942967"/>
            <a:ext cx="0" cy="10893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99287" y="6032316"/>
            <a:ext cx="2373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14074" y="3945930"/>
            <a:ext cx="0" cy="62776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516439" y="3927469"/>
            <a:ext cx="0" cy="6277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014074" y="4170750"/>
            <a:ext cx="178130" cy="1781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33672" y="4053506"/>
            <a:ext cx="11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245770" y="4299774"/>
            <a:ext cx="2624538" cy="928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781404" y="2491914"/>
            <a:ext cx="1088904" cy="2631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453337" y="2498895"/>
            <a:ext cx="216385" cy="3399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558039" y="2568696"/>
            <a:ext cx="2945625" cy="3350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238418" y="2596617"/>
            <a:ext cx="397868" cy="3301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350100" y="4053506"/>
            <a:ext cx="1661277" cy="1844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955054" y="503821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t=1.9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53337" y="203693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t=2.3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26797" y="600708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t=3.9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89263" y="206197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t=5.8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28555" y="603231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t=6.2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61816" y="3576598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t=7.3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056438" y="4062757"/>
            <a:ext cx="11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6627" y="711927"/>
            <a:ext cx="229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Moments: 2, 4, 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43583" y="1061207"/>
            <a:ext cx="2174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window: 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6991" y="1784902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58039" y="1784901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849087" y="1784900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053784" y="6337942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344832" y="6337941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635880" y="6337940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865446" y="4618718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156494" y="4618717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447542" y="4618716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204576" y="1783533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495624" y="1783532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786672" y="1783531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920508" y="6337941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211556" y="6337940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502604" y="6337939"/>
            <a:ext cx="291048" cy="294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9076945" y="3395627"/>
            <a:ext cx="237325" cy="2512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9087162" y="3395627"/>
            <a:ext cx="227108" cy="2512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66991" y="175766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335375" y="631599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851486" y="4591797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787765" y="176452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91855" y="631599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558A2E3-6891-1E46-878B-4C437586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6" grpId="0"/>
      <p:bldP spid="47" grpId="0"/>
      <p:bldP spid="35" grpId="0"/>
      <p:bldP spid="68" grpId="0"/>
      <p:bldP spid="69" grpId="0"/>
      <p:bldP spid="70" grpId="0"/>
      <p:bldP spid="7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C4F8-904A-4A19-A1A1-9C5C7093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Time-dependent parameters</a:t>
            </a:r>
            <a:br>
              <a:rPr lang="en-US" dirty="0"/>
            </a:br>
            <a:r>
              <a:rPr lang="en-US" sz="3100" dirty="0"/>
              <a:t>facet opacity, sticking, outgassing (coming up temperature and more)</a:t>
            </a:r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37C3F7-CA76-4131-978C-E683965C8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3" y="1840555"/>
            <a:ext cx="5553615" cy="317689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0C2DF-7B44-4376-89C6-32812EEB3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0555"/>
            <a:ext cx="5568382" cy="3176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F67B41-6470-3743-AE1B-16746C2B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94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792563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Injection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4470" y="1655025"/>
            <a:ext cx="2433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Separator valve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39" y="-1286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Pump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8112E-FD80-3942-B9ED-D9A7861C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56</a:t>
            </a:fld>
            <a:endParaRPr lang="en-US"/>
          </a:p>
        </p:txBody>
      </p:sp>
      <p:pic>
        <p:nvPicPr>
          <p:cNvPr id="9" name="Online Media 8" title="slide56">
            <a:hlinkClick r:id="" action="ppaction://media"/>
            <a:extLst>
              <a:ext uri="{FF2B5EF4-FFF2-40B4-BE49-F238E27FC236}">
                <a16:creationId xmlns:a16="http://schemas.microsoft.com/office/drawing/2014/main" id="{6B5AD4C5-D501-3E7F-8BCF-7B5A7070C2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38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50428-BA88-A049-A8C2-4E36BA30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57</a:t>
            </a:fld>
            <a:endParaRPr lang="en-US"/>
          </a:p>
        </p:txBody>
      </p:sp>
      <p:pic>
        <p:nvPicPr>
          <p:cNvPr id="3" name="Online Media 2" title="slide57">
            <a:hlinkClick r:id="" action="ppaction://media"/>
            <a:extLst>
              <a:ext uri="{FF2B5EF4-FFF2-40B4-BE49-F238E27FC236}">
                <a16:creationId xmlns:a16="http://schemas.microsoft.com/office/drawing/2014/main" id="{ABCE9E5C-1618-DDAE-2428-1588309598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309" y="57820"/>
            <a:ext cx="11794081" cy="66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182"/>
            <a:ext cx="12101689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Synrad</a:t>
            </a:r>
            <a:r>
              <a:rPr lang="en-US" dirty="0"/>
              <a:t>+: </a:t>
            </a:r>
            <a:r>
              <a:rPr lang="en-US" sz="3200" dirty="0"/>
              <a:t>same geometrical framework as </a:t>
            </a:r>
            <a:r>
              <a:rPr lang="en-US" sz="3200" dirty="0" err="1"/>
              <a:t>Molflow</a:t>
            </a:r>
            <a:r>
              <a:rPr lang="en-US" sz="3200" dirty="0"/>
              <a:t>+, but for synchrotron radiation simulation (related to vacuum via photon-stimulated desorption effect)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5"/>
          <a:stretch/>
        </p:blipFill>
        <p:spPr>
          <a:xfrm>
            <a:off x="4636106" y="1518663"/>
            <a:ext cx="7355795" cy="5339337"/>
          </a:xfrm>
        </p:spPr>
      </p:pic>
      <p:pic>
        <p:nvPicPr>
          <p:cNvPr id="5" name="Content Placeholder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1"/>
          <a:stretch/>
        </p:blipFill>
        <p:spPr>
          <a:xfrm>
            <a:off x="397868" y="1287945"/>
            <a:ext cx="4041509" cy="55700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3BE67-18ED-3C46-AE68-BF0CCACB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46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217" y="4277317"/>
            <a:ext cx="632665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Material</a:t>
            </a:r>
          </a:p>
        </p:txBody>
      </p:sp>
      <p:sp>
        <p:nvSpPr>
          <p:cNvPr id="5" name="Oval 4"/>
          <p:cNvSpPr/>
          <p:nvPr/>
        </p:nvSpPr>
        <p:spPr>
          <a:xfrm>
            <a:off x="967001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5877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02461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69045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95587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31513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367439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2261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17083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94188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63064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29648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96232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22774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558700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694626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069448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444270" y="4157873"/>
            <a:ext cx="119444" cy="11944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2201" y="2695652"/>
            <a:ext cx="1206844" cy="14622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3016443">
            <a:off x="420196" y="3052162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incident SR photon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38328" y="2685356"/>
            <a:ext cx="1206844" cy="14622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3016443">
            <a:off x="1696323" y="3041866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incident SR photon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636557" y="2685356"/>
            <a:ext cx="1206844" cy="14622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3016443">
            <a:off x="2394552" y="3041866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incident SR photon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47" y="1529064"/>
            <a:ext cx="5507837" cy="4293182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0" y="230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Photon stimulated desorption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333EF1-7A59-D147-BB14-DB316A9D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0164 -0.12824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-641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4518 -0.1754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877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2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7" grpId="0" animBg="1"/>
      <p:bldP spid="17" grpId="1" animBg="1"/>
      <p:bldP spid="26" grpId="0"/>
      <p:bldP spid="26" grpId="1"/>
      <p:bldP spid="28" grpId="0"/>
      <p:bldP spid="28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496435-1E18-4F8B-B252-B0BFB6E4616D}"/>
              </a:ext>
            </a:extLst>
          </p:cNvPr>
          <p:cNvSpPr txBox="1"/>
          <p:nvPr/>
        </p:nvSpPr>
        <p:spPr>
          <a:xfrm>
            <a:off x="1506466" y="140677"/>
            <a:ext cx="3097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Standard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ED70D-C1BF-4C58-8528-2F0CA8010B79}"/>
              </a:ext>
            </a:extLst>
          </p:cNvPr>
          <p:cNvSpPr txBox="1"/>
          <p:nvPr/>
        </p:nvSpPr>
        <p:spPr>
          <a:xfrm>
            <a:off x="7375397" y="140677"/>
            <a:ext cx="3079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Free molecular flow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E2714B-39C5-CF4C-AE86-42E84417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</a:t>
            </a:fld>
            <a:endParaRPr lang="en-US"/>
          </a:p>
        </p:txBody>
      </p:sp>
      <p:pic>
        <p:nvPicPr>
          <p:cNvPr id="7" name="Online Media 6" title="slide6b">
            <a:hlinkClick r:id="" action="ppaction://media"/>
            <a:extLst>
              <a:ext uri="{FF2B5EF4-FFF2-40B4-BE49-F238E27FC236}">
                <a16:creationId xmlns:a16="http://schemas.microsoft.com/office/drawing/2014/main" id="{7046CA50-92F3-F537-5474-8C141AEC06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85215" y="1138381"/>
            <a:ext cx="5252604" cy="5164572"/>
          </a:xfrm>
          <a:prstGeom prst="rect">
            <a:avLst/>
          </a:prstGeom>
        </p:spPr>
      </p:pic>
      <p:pic>
        <p:nvPicPr>
          <p:cNvPr id="8" name="Online Media 7" title="slide6a">
            <a:hlinkClick r:id="" action="ppaction://media"/>
            <a:extLst>
              <a:ext uri="{FF2B5EF4-FFF2-40B4-BE49-F238E27FC236}">
                <a16:creationId xmlns:a16="http://schemas.microsoft.com/office/drawing/2014/main" id="{32D8C151-F879-4998-BB83-9290DBA3789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61819" y="1138381"/>
            <a:ext cx="5252604" cy="51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szakacs\Dropbox\Screenshots\screenshot_2012-09-26_09-31-1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 bwMode="auto">
          <a:xfrm>
            <a:off x="1799434" y="1529064"/>
            <a:ext cx="4042017" cy="2181624"/>
          </a:xfrm>
          <a:prstGeom prst="roundRect">
            <a:avLst>
              <a:gd name="adj" fmla="val 52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4"/>
          <a:stretch/>
        </p:blipFill>
        <p:spPr bwMode="auto">
          <a:xfrm>
            <a:off x="5985909" y="1529064"/>
            <a:ext cx="4181883" cy="2181624"/>
          </a:xfrm>
          <a:prstGeom prst="roundRect">
            <a:avLst>
              <a:gd name="adj" fmla="val 55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60292" y="6508220"/>
            <a:ext cx="1162318" cy="334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Conversion</a:t>
            </a:r>
          </a:p>
        </p:txBody>
      </p:sp>
      <p:sp>
        <p:nvSpPr>
          <p:cNvPr id="9" name="Bent Arrow 8"/>
          <p:cNvSpPr/>
          <p:nvPr/>
        </p:nvSpPr>
        <p:spPr>
          <a:xfrm rot="10800000" flipH="1">
            <a:off x="2612297" y="3933233"/>
            <a:ext cx="1513055" cy="1658180"/>
          </a:xfrm>
          <a:prstGeom prst="bentArrow">
            <a:avLst>
              <a:gd name="adj1" fmla="val 12010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 flipH="1">
            <a:off x="7524699" y="3789424"/>
            <a:ext cx="1394042" cy="1681659"/>
          </a:xfrm>
          <a:prstGeom prst="bentArrow">
            <a:avLst>
              <a:gd name="adj1" fmla="val 13522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8" y="3920750"/>
            <a:ext cx="2656364" cy="2587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23043"/>
            <a:ext cx="10515600" cy="1325563"/>
          </a:xfrm>
        </p:spPr>
        <p:txBody>
          <a:bodyPr/>
          <a:lstStyle/>
          <a:p>
            <a:r>
              <a:rPr lang="en-US" dirty="0"/>
              <a:t>Photon stimulated desorption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8706" y="1117774"/>
            <a:ext cx="1253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SynRad+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0723" y="1117774"/>
            <a:ext cx="1425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MolFlow</a:t>
            </a:r>
            <a:r>
              <a:rPr lang="en-US" sz="2400" dirty="0"/>
              <a:t>+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79D5E-D054-664E-9160-7884603D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Case Studies: The Max IV crotch absorber</a:t>
            </a:r>
            <a:br>
              <a:rPr lang="en-US" dirty="0"/>
            </a:br>
            <a:r>
              <a:rPr lang="en-US" sz="2800" dirty="0"/>
              <a:t>MAX_IV, </a:t>
            </a:r>
            <a:r>
              <a:rPr lang="en-US" sz="2800" dirty="0" err="1"/>
              <a:t>MaxLab</a:t>
            </a:r>
            <a:r>
              <a:rPr lang="en-US" sz="2800" dirty="0"/>
              <a:t>, Lund, Sweden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62" y="1856721"/>
            <a:ext cx="5952563" cy="4698097"/>
          </a:xfrm>
          <a:prstGeom prst="rect">
            <a:avLst/>
          </a:prstGeom>
        </p:spPr>
      </p:pic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8" y="2955861"/>
            <a:ext cx="6138643" cy="280276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368806-98B2-3041-BE07-BA249355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3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0" y="1057808"/>
            <a:ext cx="10952471" cy="572340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564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Case Studies: The Max IV crotch absorber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6D6D7-3044-374C-ABBA-D0688D89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042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5276" y="6099351"/>
            <a:ext cx="2894704" cy="7012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Pressure [mbar]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79" y="6099351"/>
            <a:ext cx="5952734" cy="701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76" y="222381"/>
            <a:ext cx="8847437" cy="57924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5CEBB-40BB-574E-BD6B-0178FC97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76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1866" y="1272587"/>
            <a:ext cx="8534400" cy="5401793"/>
            <a:chOff x="595343" y="263938"/>
            <a:chExt cx="10195291" cy="63683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5343" y="466325"/>
              <a:ext cx="5386144" cy="297764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41699" y="3646360"/>
              <a:ext cx="5293432" cy="29859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-233"/>
            <a:stretch/>
          </p:blipFill>
          <p:spPr>
            <a:xfrm>
              <a:off x="5935131" y="263938"/>
              <a:ext cx="4855503" cy="33824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5132" y="3649133"/>
              <a:ext cx="4855502" cy="29831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5132" y="272485"/>
              <a:ext cx="3439005" cy="41915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374136" y="266711"/>
              <a:ext cx="774255" cy="424932"/>
            </a:xfrm>
            <a:prstGeom prst="rect">
              <a:avLst/>
            </a:prstGeom>
            <a:solidFill>
              <a:srgbClr val="D4D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00247" y="318215"/>
              <a:ext cx="917273" cy="362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W/cm</a:t>
              </a:r>
              <a:r>
                <a:rPr lang="en-US" sz="1400" baseline="30000" dirty="0"/>
                <a:t>2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0379" y="94848"/>
            <a:ext cx="82133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McCryoT</a:t>
            </a:r>
            <a:r>
              <a:rPr lang="en-US" sz="4000" dirty="0"/>
              <a:t> (thermal radiation)</a:t>
            </a:r>
          </a:p>
          <a:p>
            <a:r>
              <a:rPr lang="en-US" sz="2800" dirty="0"/>
              <a:t>Same algorithm can simulate radiative heat exchange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2DB8B-09DE-4261-891E-58F731877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539" y="149754"/>
            <a:ext cx="3553321" cy="84784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E534B87-02C5-5F43-9A4F-FAA099EC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A1CBE-D2C4-4899-87D1-74D63630CB80}"/>
              </a:ext>
            </a:extLst>
          </p:cNvPr>
          <p:cNvSpPr txBox="1"/>
          <p:nvPr/>
        </p:nvSpPr>
        <p:spPr>
          <a:xfrm>
            <a:off x="140379" y="4249271"/>
            <a:ext cx="2717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traced rays are in this case </a:t>
            </a:r>
            <a:r>
              <a:rPr lang="en-US" b="1" i="1" dirty="0"/>
              <a:t>thermal photons</a:t>
            </a:r>
            <a:r>
              <a:rPr lang="en-US" dirty="0"/>
              <a:t>, rather than molecules/atoms in </a:t>
            </a:r>
            <a:r>
              <a:rPr lang="en-US" dirty="0" err="1"/>
              <a:t>Molflow</a:t>
            </a:r>
            <a:r>
              <a:rPr lang="en-US" dirty="0"/>
              <a:t>+ or photons in SYNRAD+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251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Same algorithm can simulate light illumination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C37E6C-10D0-B740-8D3A-568E3D74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65</a:t>
            </a:fld>
            <a:endParaRPr lang="en-US"/>
          </a:p>
        </p:txBody>
      </p:sp>
      <p:pic>
        <p:nvPicPr>
          <p:cNvPr id="7" name="Online Media 6" title="slide65">
            <a:hlinkClick r:id="" action="ppaction://media"/>
            <a:extLst>
              <a:ext uri="{FF2B5EF4-FFF2-40B4-BE49-F238E27FC236}">
                <a16:creationId xmlns:a16="http://schemas.microsoft.com/office/drawing/2014/main" id="{523743C6-39B6-1DA4-E248-F008AA45D3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6670" y="1003084"/>
            <a:ext cx="10045568" cy="56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1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044" y="1053536"/>
            <a:ext cx="9618134" cy="5590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42" y="1053270"/>
            <a:ext cx="9618135" cy="55880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71ED6-6190-BC46-940A-EAF8C6E5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356" y="6414387"/>
            <a:ext cx="2743200" cy="365125"/>
          </a:xfrm>
        </p:spPr>
        <p:txBody>
          <a:bodyPr/>
          <a:lstStyle/>
          <a:p>
            <a:fld id="{17A5B2F5-3361-4BC4-832A-98836FF3DB1B}" type="slidenum">
              <a:rPr lang="en-US" smtClean="0"/>
              <a:t>66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90C6BD-6989-4443-AB6B-4FF779D25E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Same algorithm can simulate light illumination</a:t>
            </a:r>
          </a:p>
          <a:p>
            <a:r>
              <a:rPr lang="en-US" sz="2400" b="1" dirty="0"/>
              <a:t>(like the “Cornell Box” of early computer-generated images)</a:t>
            </a:r>
          </a:p>
        </p:txBody>
      </p:sp>
    </p:spTree>
    <p:extLst>
      <p:ext uri="{BB962C8B-B14F-4D97-AF65-F5344CB8AC3E}">
        <p14:creationId xmlns:p14="http://schemas.microsoft.com/office/powerpoint/2010/main" val="269929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33" y="1099764"/>
            <a:ext cx="6178525" cy="5705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756" y="6481914"/>
            <a:ext cx="2899515" cy="3229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2271" y="6481914"/>
            <a:ext cx="1427485" cy="322948"/>
          </a:xfrm>
          <a:prstGeom prst="rect">
            <a:avLst/>
          </a:prstGeom>
          <a:solidFill>
            <a:srgbClr val="D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21884" y="6481914"/>
            <a:ext cx="1588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Pressure scale [mbar]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DE6E1-599A-4B4F-92BD-5A5027A3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7114F3-CBDB-4EB5-AE96-F1F3F33689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Moving (translating or rotating) parts</a:t>
            </a:r>
          </a:p>
          <a:p>
            <a:r>
              <a:rPr lang="en-US" sz="3200" dirty="0"/>
              <a:t>(Ex. Gaede pump: cylindrical drum rotor inside stator)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F4B668-6CB5-4F8D-83CA-B28E14C80CCA}"/>
              </a:ext>
            </a:extLst>
          </p:cNvPr>
          <p:cNvCxnSpPr>
            <a:cxnSpLocks/>
          </p:cNvCxnSpPr>
          <p:nvPr/>
        </p:nvCxnSpPr>
        <p:spPr>
          <a:xfrm flipV="1">
            <a:off x="5294489" y="4110545"/>
            <a:ext cx="1828800" cy="322948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FCDB3C-FDB4-40B1-B50D-0F1153B87CF8}"/>
              </a:ext>
            </a:extLst>
          </p:cNvPr>
          <p:cNvGrpSpPr/>
          <p:nvPr/>
        </p:nvGrpSpPr>
        <p:grpSpPr>
          <a:xfrm rot="-600000">
            <a:off x="6096000" y="3948070"/>
            <a:ext cx="425884" cy="632178"/>
            <a:chOff x="6096000" y="3725333"/>
            <a:chExt cx="425884" cy="632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CCA10E-F3EA-40B5-A465-DB036D6C258D}"/>
                </a:ext>
              </a:extLst>
            </p:cNvPr>
            <p:cNvSpPr/>
            <p:nvPr/>
          </p:nvSpPr>
          <p:spPr>
            <a:xfrm>
              <a:off x="6096000" y="3725333"/>
              <a:ext cx="425884" cy="63217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F0BE440-AF18-44A0-B525-82B186906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7864" y="4065692"/>
              <a:ext cx="42884" cy="19086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C9A5D5-F20A-4235-9E92-CE359E44B5BA}"/>
              </a:ext>
            </a:extLst>
          </p:cNvPr>
          <p:cNvSpPr txBox="1"/>
          <p:nvPr/>
        </p:nvSpPr>
        <p:spPr>
          <a:xfrm>
            <a:off x="6980386" y="1201943"/>
            <a:ext cx="11297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 inlet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2165BD-C981-498D-94EA-ACDB4141E892}"/>
              </a:ext>
            </a:extLst>
          </p:cNvPr>
          <p:cNvSpPr txBox="1"/>
          <p:nvPr/>
        </p:nvSpPr>
        <p:spPr>
          <a:xfrm>
            <a:off x="5005755" y="1136553"/>
            <a:ext cx="13279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 outlet</a:t>
            </a:r>
          </a:p>
        </p:txBody>
      </p:sp>
    </p:spTree>
    <p:extLst>
      <p:ext uri="{BB962C8B-B14F-4D97-AF65-F5344CB8AC3E}">
        <p14:creationId xmlns:p14="http://schemas.microsoft.com/office/powerpoint/2010/main" val="31510770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47B26-2897-4D51-A9EE-36F62CAF9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515"/>
            <a:ext cx="12183333" cy="4496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EFACC-9A25-4A9F-B2FA-C8254C382B2B}"/>
              </a:ext>
            </a:extLst>
          </p:cNvPr>
          <p:cNvSpPr txBox="1"/>
          <p:nvPr/>
        </p:nvSpPr>
        <p:spPr>
          <a:xfrm>
            <a:off x="1763486" y="2677886"/>
            <a:ext cx="2995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Laboratory frame of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AE15D-F74D-4FCB-9C97-72C0A7B09D15}"/>
              </a:ext>
            </a:extLst>
          </p:cNvPr>
          <p:cNvSpPr txBox="1"/>
          <p:nvPr/>
        </p:nvSpPr>
        <p:spPr>
          <a:xfrm>
            <a:off x="1763486" y="3380764"/>
            <a:ext cx="29951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Rotating frame of reference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41970-C80E-46CF-AF3A-3B7F6E6786F2}"/>
              </a:ext>
            </a:extLst>
          </p:cNvPr>
          <p:cNvSpPr txBox="1"/>
          <p:nvPr/>
        </p:nvSpPr>
        <p:spPr>
          <a:xfrm>
            <a:off x="4939336" y="1169838"/>
            <a:ext cx="23012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Gas jet from upstream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A415C-7655-2A4C-9438-3AFC1F3D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DE3339-7729-4A22-BCFB-4F71AEB90E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Moving parts: axial rotation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FA0D12-5245-432A-975A-5CAA6203027B}"/>
              </a:ext>
            </a:extLst>
          </p:cNvPr>
          <p:cNvCxnSpPr>
            <a:cxnSpLocks/>
          </p:cNvCxnSpPr>
          <p:nvPr/>
        </p:nvCxnSpPr>
        <p:spPr>
          <a:xfrm flipH="1" flipV="1">
            <a:off x="2833511" y="4673600"/>
            <a:ext cx="699911" cy="1490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C98BF1-DFA7-4A92-B7F4-7848E19FC4FB}"/>
              </a:ext>
            </a:extLst>
          </p:cNvPr>
          <p:cNvSpPr txBox="1"/>
          <p:nvPr/>
        </p:nvSpPr>
        <p:spPr>
          <a:xfrm>
            <a:off x="3533422" y="6016978"/>
            <a:ext cx="334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stage of rotor of turbo pump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05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title="slide69">
            <a:hlinkClick r:id="" action="ppaction://media"/>
            <a:extLst>
              <a:ext uri="{FF2B5EF4-FFF2-40B4-BE49-F238E27FC236}">
                <a16:creationId xmlns:a16="http://schemas.microsoft.com/office/drawing/2014/main" id="{83A337A4-A75F-3CE1-41BF-2162CF3476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8364" y="610986"/>
            <a:ext cx="9827491" cy="55525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D214F-4E9E-2F4F-8C88-3B59594C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69</a:t>
            </a:fld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0A99ED-0373-4B96-99F4-EF4BD793D92C}"/>
              </a:ext>
            </a:extLst>
          </p:cNvPr>
          <p:cNvCxnSpPr>
            <a:cxnSpLocks/>
          </p:cNvCxnSpPr>
          <p:nvPr/>
        </p:nvCxnSpPr>
        <p:spPr>
          <a:xfrm flipH="1" flipV="1">
            <a:off x="5746044" y="5037999"/>
            <a:ext cx="699911" cy="14901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A2D3B6-19D0-4E04-B7F0-FEC4A7F572E4}"/>
              </a:ext>
            </a:extLst>
          </p:cNvPr>
          <p:cNvSpPr txBox="1"/>
          <p:nvPr/>
        </p:nvSpPr>
        <p:spPr>
          <a:xfrm>
            <a:off x="6445955" y="6381377"/>
            <a:ext cx="433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stage of spinning rotor of turbo pump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323964-B513-4F3E-B67B-EDE595E8320C}"/>
              </a:ext>
            </a:extLst>
          </p:cNvPr>
          <p:cNvCxnSpPr>
            <a:cxnSpLocks/>
          </p:cNvCxnSpPr>
          <p:nvPr/>
        </p:nvCxnSpPr>
        <p:spPr>
          <a:xfrm flipH="1">
            <a:off x="6175022" y="623379"/>
            <a:ext cx="764823" cy="13634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4549A21-4BCA-46F9-B14C-A69ABDA62857}"/>
              </a:ext>
            </a:extLst>
          </p:cNvPr>
          <p:cNvSpPr txBox="1"/>
          <p:nvPr/>
        </p:nvSpPr>
        <p:spPr>
          <a:xfrm>
            <a:off x="6939844" y="126518"/>
            <a:ext cx="3341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Directional inlet aiming at area of turbo pump blades to increase trapping/pumping efficiency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E17C8C-8430-46FF-B7E4-0FE0323CDE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Moving parts: axial rotation</a:t>
            </a:r>
          </a:p>
        </p:txBody>
      </p:sp>
    </p:spTree>
    <p:extLst>
      <p:ext uri="{BB962C8B-B14F-4D97-AF65-F5344CB8AC3E}">
        <p14:creationId xmlns:p14="http://schemas.microsoft.com/office/powerpoint/2010/main" val="17172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BD6EB1-03EF-564D-852C-0F16E5D3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B889E7-EAC3-449B-B8ED-2D2B2294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9"/>
            <a:ext cx="12191999" cy="280448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How to Calculate Vacuum Quantities</a:t>
            </a:r>
            <a:br>
              <a:rPr lang="en-US" b="1" dirty="0"/>
            </a:br>
            <a:br>
              <a:rPr lang="en-US" b="1" dirty="0"/>
            </a:br>
            <a:r>
              <a:rPr lang="en-US" sz="3100" dirty="0"/>
              <a:t>e.g. transmission probability, conductance, pressure or density profiles, velocity distributions, steady-state and time-dependent cases, …</a:t>
            </a:r>
            <a:endParaRPr lang="en-GB" sz="3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31EDE-E238-44C3-9058-05403A45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948" y="2570736"/>
            <a:ext cx="4390103" cy="40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28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gci.org/classroom/images/Atm_Structure.png">
            <a:extLst>
              <a:ext uri="{FF2B5EF4-FFF2-40B4-BE49-F238E27FC236}">
                <a16:creationId xmlns:a16="http://schemas.microsoft.com/office/drawing/2014/main" id="{3DB910E9-F89B-4585-9FD2-BEC77B0B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6" y="1434"/>
            <a:ext cx="8669222" cy="68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D46ED-558C-AC42-8E59-1C19606C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910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3" y="1754346"/>
            <a:ext cx="6863628" cy="3991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3" y="5746045"/>
            <a:ext cx="3972479" cy="428685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4526844" y="4659234"/>
            <a:ext cx="1545344" cy="49978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FB936F-B450-FD4A-8420-01891BEB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71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000BC1-4578-4AC3-ADC1-18691532F2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Moving parts: molecular drag on satellites and</a:t>
            </a:r>
            <a:br>
              <a:rPr lang="en-US" sz="4000" dirty="0"/>
            </a:br>
            <a:r>
              <a:rPr lang="en-US" sz="4000" dirty="0"/>
              <a:t>“air breathing” propulsion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2B7E4-6DAE-446B-AF75-CDE804E9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828" y="537463"/>
            <a:ext cx="3078403" cy="2433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A57C7-5620-40F6-A63C-B201BA839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828" y="3386430"/>
            <a:ext cx="4145541" cy="3045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7F1433-F45F-4AB1-9C6E-F75F7A6EE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2045" y="651661"/>
            <a:ext cx="1483509" cy="2205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825472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05710E-DF8D-44BB-B76B-B9ED3922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4A1C-4780-4448-8BB3-D5440DB25B05}"/>
              </a:ext>
            </a:extLst>
          </p:cNvPr>
          <p:cNvSpPr txBox="1"/>
          <p:nvPr/>
        </p:nvSpPr>
        <p:spPr>
          <a:xfrm>
            <a:off x="150829" y="-3624"/>
            <a:ext cx="11830639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Basic literature </a:t>
            </a:r>
            <a:r>
              <a:rPr lang="en-US" sz="3200" dirty="0"/>
              <a:t>(and references therein)</a:t>
            </a:r>
            <a:r>
              <a:rPr lang="en-US" sz="4000" dirty="0"/>
              <a:t>:</a:t>
            </a:r>
            <a:endParaRPr lang="en-GB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u="sng" dirty="0"/>
              <a:t>Calculation of pressure profiles and general vacuum technology for accelerators:</a:t>
            </a:r>
            <a:r>
              <a:rPr lang="en-GB" u="sng" dirty="0"/>
              <a:t> </a:t>
            </a:r>
          </a:p>
          <a:p>
            <a:endParaRPr lang="en-GB" sz="800" dirty="0"/>
          </a:p>
          <a:p>
            <a:pPr marL="363538"/>
            <a:r>
              <a:rPr lang="en-GB" dirty="0"/>
              <a:t>“</a:t>
            </a:r>
            <a:r>
              <a:rPr lang="en-GB" b="1" dirty="0"/>
              <a:t>Computation for Vacuum System of Accelerators</a:t>
            </a:r>
            <a:r>
              <a:rPr lang="en-GB" dirty="0"/>
              <a:t>”, R. Kersevan, CERN Vacuum Accelerator School, 2017, </a:t>
            </a:r>
            <a:r>
              <a:rPr lang="en-GB" dirty="0" err="1"/>
              <a:t>Glumslov</a:t>
            </a:r>
            <a:r>
              <a:rPr lang="en-GB" dirty="0"/>
              <a:t>, Sweden: </a:t>
            </a:r>
            <a:r>
              <a:rPr lang="en-GB" dirty="0">
                <a:hlinkClick r:id="rId2"/>
              </a:rPr>
              <a:t>https://indico.cern.ch/event/565314/contributions/2285747/attachments/1470785/2279251/CAS_2017.pdf</a:t>
            </a:r>
            <a:endParaRPr lang="en-GB" dirty="0"/>
          </a:p>
          <a:p>
            <a:pPr marL="363538"/>
            <a:endParaRPr lang="en-GB" dirty="0"/>
          </a:p>
          <a:p>
            <a:pPr marL="363538"/>
            <a:r>
              <a:rPr lang="en-GB" dirty="0"/>
              <a:t>CERN Vacuum Accelerator School, 2017, </a:t>
            </a:r>
            <a:r>
              <a:rPr lang="en-GB" dirty="0" err="1"/>
              <a:t>Glumslov</a:t>
            </a:r>
            <a:r>
              <a:rPr lang="en-GB" dirty="0"/>
              <a:t>, Sweden (all presentations): </a:t>
            </a:r>
            <a:r>
              <a:rPr lang="en-GB" dirty="0">
                <a:hlinkClick r:id="rId3"/>
              </a:rPr>
              <a:t>Vacuum for Particle Accelerators 2017 (6-16 June 2017) · Indico (cern.ch)</a:t>
            </a:r>
            <a:r>
              <a:rPr lang="en-GB" dirty="0"/>
              <a:t> (other accelerator vacuum-relevant presentations)</a:t>
            </a:r>
          </a:p>
          <a:p>
            <a:pPr marL="363538"/>
            <a:endParaRPr lang="en-GB" dirty="0"/>
          </a:p>
          <a:p>
            <a:pPr marL="363538"/>
            <a:r>
              <a:rPr lang="en-GB" dirty="0"/>
              <a:t>“</a:t>
            </a:r>
            <a:r>
              <a:rPr lang="en-GB" b="1" dirty="0"/>
              <a:t>Vacuum in Particle Accelerators: Modelling, Design and Operation of Beam Vacuum Systems</a:t>
            </a:r>
            <a:r>
              <a:rPr lang="en-GB" dirty="0"/>
              <a:t>”, O. Malyshev, Wiley Pub. DOI:10.1002/9783527809134 </a:t>
            </a:r>
          </a:p>
          <a:p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u="sng" dirty="0"/>
              <a:t>TPMC:</a:t>
            </a:r>
            <a:r>
              <a:rPr lang="en-GB" sz="2400" i="1" dirty="0"/>
              <a:t> </a:t>
            </a:r>
          </a:p>
          <a:p>
            <a:endParaRPr lang="en-GB" sz="800" dirty="0"/>
          </a:p>
          <a:p>
            <a:pPr marL="363538"/>
            <a:r>
              <a:rPr lang="en-GB" dirty="0"/>
              <a:t>“</a:t>
            </a:r>
            <a:r>
              <a:rPr lang="en-GB" b="1" dirty="0"/>
              <a:t>Application of the Monte Carlo method to pressure calculation</a:t>
            </a:r>
            <a:r>
              <a:rPr lang="en-GB" dirty="0"/>
              <a:t>”, Y. </a:t>
            </a:r>
            <a:r>
              <a:rPr lang="en-GB" dirty="0" err="1"/>
              <a:t>Suetsugu</a:t>
            </a:r>
            <a:r>
              <a:rPr lang="en-GB" dirty="0"/>
              <a:t>, J. Vac. Sci. Technol. A</a:t>
            </a:r>
            <a:r>
              <a:rPr lang="pt-BR" dirty="0"/>
              <a:t> 14, 245 (1996); </a:t>
            </a:r>
            <a:r>
              <a:rPr lang="pt-BR" dirty="0">
                <a:hlinkClick r:id="rId4"/>
              </a:rPr>
              <a:t>https://doi.org/10.1116/1.579927</a:t>
            </a:r>
            <a:endParaRPr lang="pt-BR" dirty="0"/>
          </a:p>
          <a:p>
            <a:pPr marL="363538"/>
            <a:endParaRPr lang="pt-BR" dirty="0"/>
          </a:p>
          <a:p>
            <a:pPr marL="363538"/>
            <a:r>
              <a:rPr lang="pt-BR" dirty="0"/>
              <a:t>“</a:t>
            </a:r>
            <a:r>
              <a:rPr lang="en-GB" b="1" dirty="0"/>
              <a:t>Introduction to MOLFLOW+: New graphical processing unit-based Monte Carlo code for simulating molecular flows and for calculating angular coefficients in the compute unified device architecture environment</a:t>
            </a:r>
            <a:r>
              <a:rPr lang="pt-BR" dirty="0"/>
              <a:t>”, J. Vac. Sci. Technol. A 27, 1017 (2009); </a:t>
            </a:r>
            <a:r>
              <a:rPr lang="pt-BR" dirty="0">
                <a:hlinkClick r:id="rId5"/>
              </a:rPr>
              <a:t>https://doi.org/10.1116/1.3153280</a:t>
            </a:r>
            <a:r>
              <a:rPr lang="pt-BR" dirty="0"/>
              <a:t> </a:t>
            </a:r>
          </a:p>
          <a:p>
            <a:pPr marL="363538"/>
            <a:endParaRPr lang="pt-BR" dirty="0"/>
          </a:p>
          <a:p>
            <a:pPr marL="363538"/>
            <a:r>
              <a:rPr lang="pt-BR" dirty="0"/>
              <a:t>“</a:t>
            </a:r>
            <a:r>
              <a:rPr lang="en-GB" b="1" dirty="0"/>
              <a:t>Monte Carlo simulations of ultra high vacuum and synchrotron radiation for particle accelerators</a:t>
            </a:r>
            <a:r>
              <a:rPr lang="pt-BR" dirty="0"/>
              <a:t>”, M. Ady, PhD thesis EPFL-CERN,  2016; </a:t>
            </a:r>
            <a:r>
              <a:rPr lang="pt-BR" dirty="0">
                <a:hlinkClick r:id="rId6"/>
              </a:rPr>
              <a:t>h</a:t>
            </a:r>
            <a:r>
              <a:rPr lang="en-GB" dirty="0">
                <a:hlinkClick r:id="rId6"/>
              </a:rPr>
              <a:t>ttps://cds.cern.ch/record/2157666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12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56" y="52389"/>
            <a:ext cx="4613524" cy="749850"/>
          </a:xfrm>
        </p:spPr>
        <p:txBody>
          <a:bodyPr/>
          <a:lstStyle/>
          <a:p>
            <a:r>
              <a:rPr lang="hu-HU" dirty="0"/>
              <a:t>Anal</a:t>
            </a:r>
            <a:r>
              <a:rPr lang="en-US" dirty="0" err="1"/>
              <a:t>ytic</a:t>
            </a:r>
            <a:r>
              <a:rPr lang="en-US" dirty="0"/>
              <a:t> methods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0878" y="1053895"/>
            <a:ext cx="2771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</a:t>
            </a:r>
            <a:r>
              <a:rPr lang="en-US" altLang="en-US" sz="4000" dirty="0"/>
              <a:t> · </a:t>
            </a:r>
            <a:r>
              <a:rPr lang="en-US" sz="4000" dirty="0" err="1">
                <a:latin typeface="Symbol" panose="05050102010706020507" pitchFamily="18" charset="2"/>
              </a:rPr>
              <a:t>D</a:t>
            </a:r>
            <a:r>
              <a:rPr lang="en-US" sz="4000" dirty="0" err="1">
                <a:latin typeface="Utopia-Italic"/>
              </a:rPr>
              <a:t>p</a:t>
            </a:r>
            <a:endParaRPr lang="en-US" sz="40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9" y="2871421"/>
            <a:ext cx="4430602" cy="198125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18" y="5020490"/>
            <a:ext cx="2149985" cy="1409737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56" y="2679585"/>
            <a:ext cx="4348957" cy="2008467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50" y="4688052"/>
            <a:ext cx="3886771" cy="207461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262914" y="914400"/>
            <a:ext cx="1815" cy="25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78804" y="1835367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4522" y="594641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63657" y="914399"/>
            <a:ext cx="1815" cy="250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21729" y="1459965"/>
            <a:ext cx="299358" cy="5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93901" y="1261072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65559" y="59464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934543" y="2020033"/>
            <a:ext cx="299358" cy="5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19403" y="2463871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44522" y="246387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177643" y="2260313"/>
            <a:ext cx="2723" cy="283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794623" y="2260313"/>
            <a:ext cx="2720" cy="283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>
            <a:extLst>
              <a:ext uri="{FF2B5EF4-FFF2-40B4-BE49-F238E27FC236}">
                <a16:creationId xmlns:a16="http://schemas.microsoft.com/office/drawing/2014/main" id="{F383F03B-E3C2-460C-BCBF-43FB27B95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" y="2867043"/>
            <a:ext cx="5683065" cy="39641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F57CA-9A2E-DA4A-A4F4-EFA67F4C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aksa_A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07" y="28575"/>
            <a:ext cx="4743450" cy="680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Saksa_A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70" y="28575"/>
            <a:ext cx="4743450" cy="680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Saksa_AC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32" y="28575"/>
            <a:ext cx="4743450" cy="680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Saksa_AC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57" y="28575"/>
            <a:ext cx="4743450" cy="680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5" descr="Saksa_AC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82" y="28575"/>
            <a:ext cx="4743450" cy="680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FF187-67BF-B54B-A7C2-D997C912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B2F5-3361-4BC4-832A-98836FF3DB1B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B8A807-3F2B-444F-8D1E-F4AA6EA4F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" y="2983632"/>
            <a:ext cx="2395908" cy="36457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1E55C5-509E-4F19-8D4B-CBAB088B22E3}"/>
              </a:ext>
            </a:extLst>
          </p:cNvPr>
          <p:cNvSpPr txBox="1"/>
          <p:nvPr/>
        </p:nvSpPr>
        <p:spPr>
          <a:xfrm>
            <a:off x="0" y="550718"/>
            <a:ext cx="2504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View Factor Method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87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11754</TotalTime>
  <Words>2759</Words>
  <Application>Microsoft Office PowerPoint</Application>
  <PresentationFormat>Widescreen</PresentationFormat>
  <Paragraphs>449</Paragraphs>
  <Slides>72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Gill Sans SemiBold</vt:lpstr>
      <vt:lpstr>GreekC</vt:lpstr>
      <vt:lpstr>Symbol</vt:lpstr>
      <vt:lpstr>Times New Roman</vt:lpstr>
      <vt:lpstr>Utopia-Italic</vt:lpstr>
      <vt:lpstr>Wingdings</vt:lpstr>
      <vt:lpstr>Office Theme</vt:lpstr>
      <vt:lpstr>PowerPoint Presentation</vt:lpstr>
      <vt:lpstr>The problem we have at CERN Need to model large, complex vacuum systems</vt:lpstr>
      <vt:lpstr>The problem we have at CERN Need to model even larger, complex vacuum systems</vt:lpstr>
      <vt:lpstr>PowerPoint Presentation</vt:lpstr>
      <vt:lpstr>PowerPoint Presentation</vt:lpstr>
      <vt:lpstr>PowerPoint Presentation</vt:lpstr>
      <vt:lpstr>How to Calculate Vacuum Quantities  e.g. transmission probability, conductance, pressure or density profiles, velocity distributions, steady-state and time-dependent cases, …</vt:lpstr>
      <vt:lpstr>Analytic methods</vt:lpstr>
      <vt:lpstr>PowerPoint Presentation</vt:lpstr>
      <vt:lpstr>PowerPoint Presentation</vt:lpstr>
      <vt:lpstr>View factor method  Ex.: Calculation of the transmission probability of a simple straight tube For good accuracy one needs huge number of little elements (245 M element triangular matrix) </vt:lpstr>
      <vt:lpstr>Analogy between vacuum systems and electric networks</vt:lpstr>
      <vt:lpstr>Commercial simulators</vt:lpstr>
      <vt:lpstr>Monte Carlo method: Largely Used in Math and Physics One example: calculation of p</vt:lpstr>
      <vt:lpstr>A geometrical derivation of p with Monte Carlo area calculation</vt:lpstr>
      <vt:lpstr>PowerPoint Presentation</vt:lpstr>
      <vt:lpstr>PowerPoint Presentation</vt:lpstr>
      <vt:lpstr>PowerPoint Presentation</vt:lpstr>
      <vt:lpstr>PowerPoint Presentation</vt:lpstr>
      <vt:lpstr>Molflow X GPU: </vt:lpstr>
      <vt:lpstr>PowerPoint Presentation</vt:lpstr>
      <vt:lpstr>Fundamental Gas Dynamics Physics Concept: Knudsen’s cosine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Calculating pressure in MolFlow+ (different codes may implement different algorithms)</vt:lpstr>
      <vt:lpstr>Real/virtual particle ratio</vt:lpstr>
      <vt:lpstr>Calculating impingement rate in MolFlow+</vt:lpstr>
      <vt:lpstr>Calculating density in MolFlow+</vt:lpstr>
      <vt:lpstr>PowerPoint Presentation</vt:lpstr>
      <vt:lpstr>Backup(*): density calculation method in MolFlow+</vt:lpstr>
      <vt:lpstr>Backup(*): density calculation method in MolFlow+</vt:lpstr>
      <vt:lpstr>Backup: density calculation method in MolFlow+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time-dependent</vt:lpstr>
      <vt:lpstr>PowerPoint Presentation</vt:lpstr>
      <vt:lpstr>Time-dependent simulations</vt:lpstr>
      <vt:lpstr>Time-dependent simulations Definition of “moments” by the user</vt:lpstr>
      <vt:lpstr>Time-dependent parameters facet opacity, sticking, outgassing (coming up temperature and more)</vt:lpstr>
      <vt:lpstr>PowerPoint Presentation</vt:lpstr>
      <vt:lpstr>PowerPoint Presentation</vt:lpstr>
      <vt:lpstr>Synrad+: same geometrical framework as Molflow+, but for synchrotron radiation simulation (related to vacuum via photon-stimulated desorption effect)</vt:lpstr>
      <vt:lpstr>PowerPoint Presentation</vt:lpstr>
      <vt:lpstr>Photon stimulated desorption</vt:lpstr>
      <vt:lpstr>Case Studies: The Max IV crotch absorber MAX_IV, MaxLab, Lund, Sweden</vt:lpstr>
      <vt:lpstr>PowerPoint Presentation</vt:lpstr>
      <vt:lpstr>PowerPoint Presentation</vt:lpstr>
      <vt:lpstr>PowerPoint Presentation</vt:lpstr>
      <vt:lpstr>Same algorithm can simulate light illumination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roberto.kersevan@cern.ch</dc:creator>
  <cp:lastModifiedBy>Marton Ady</cp:lastModifiedBy>
  <cp:revision>129</cp:revision>
  <dcterms:created xsi:type="dcterms:W3CDTF">2018-02-23T17:03:01Z</dcterms:created>
  <dcterms:modified xsi:type="dcterms:W3CDTF">2023-09-13T14:52:23Z</dcterms:modified>
</cp:coreProperties>
</file>