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handoutMasterIdLst>
    <p:handoutMasterId r:id="rId59"/>
  </p:handoutMasterIdLst>
  <p:sldIdLst>
    <p:sldId id="256" r:id="rId2"/>
    <p:sldId id="257" r:id="rId3"/>
    <p:sldId id="277" r:id="rId4"/>
    <p:sldId id="324" r:id="rId5"/>
    <p:sldId id="279" r:id="rId6"/>
    <p:sldId id="281" r:id="rId7"/>
    <p:sldId id="280" r:id="rId8"/>
    <p:sldId id="287" r:id="rId9"/>
    <p:sldId id="291" r:id="rId10"/>
    <p:sldId id="282" r:id="rId11"/>
    <p:sldId id="283" r:id="rId12"/>
    <p:sldId id="284" r:id="rId13"/>
    <p:sldId id="285" r:id="rId14"/>
    <p:sldId id="286" r:id="rId15"/>
    <p:sldId id="288" r:id="rId16"/>
    <p:sldId id="289" r:id="rId17"/>
    <p:sldId id="290" r:id="rId18"/>
    <p:sldId id="292" r:id="rId19"/>
    <p:sldId id="293" r:id="rId20"/>
    <p:sldId id="294" r:id="rId21"/>
    <p:sldId id="295" r:id="rId22"/>
    <p:sldId id="296" r:id="rId23"/>
    <p:sldId id="298" r:id="rId24"/>
    <p:sldId id="297" r:id="rId25"/>
    <p:sldId id="299" r:id="rId26"/>
    <p:sldId id="278" r:id="rId27"/>
    <p:sldId id="301" r:id="rId28"/>
    <p:sldId id="300" r:id="rId29"/>
    <p:sldId id="302" r:id="rId30"/>
    <p:sldId id="305" r:id="rId31"/>
    <p:sldId id="304"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03" r:id="rId46"/>
    <p:sldId id="320" r:id="rId47"/>
    <p:sldId id="328" r:id="rId48"/>
    <p:sldId id="321" r:id="rId49"/>
    <p:sldId id="326" r:id="rId50"/>
    <p:sldId id="327" r:id="rId51"/>
    <p:sldId id="329" r:id="rId52"/>
    <p:sldId id="322" r:id="rId53"/>
    <p:sldId id="323" r:id="rId54"/>
    <p:sldId id="325" r:id="rId55"/>
    <p:sldId id="319" r:id="rId56"/>
    <p:sldId id="276" r:id="rId57"/>
  </p:sldIdLst>
  <p:sldSz cx="9144000" cy="6858000" type="screen4x3"/>
  <p:notesSz cx="9928225"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04CC25"/>
    <a:srgbClr val="000000"/>
    <a:srgbClr val="8F45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0" autoAdjust="0"/>
    <p:restoredTop sz="95742" autoAdjust="0"/>
  </p:normalViewPr>
  <p:slideViewPr>
    <p:cSldViewPr snapToGrid="0" snapToObjects="1">
      <p:cViewPr varScale="1">
        <p:scale>
          <a:sx n="113" d="100"/>
          <a:sy n="113" d="100"/>
        </p:scale>
        <p:origin x="46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0" d="100"/>
          <a:sy n="90" d="100"/>
        </p:scale>
        <p:origin x="-3546" y="-96"/>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1" cy="339884"/>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sz="quarter" idx="1"/>
          </p:nvPr>
        </p:nvSpPr>
        <p:spPr>
          <a:xfrm>
            <a:off x="5623699" y="0"/>
            <a:ext cx="4302231" cy="339884"/>
          </a:xfrm>
          <a:prstGeom prst="rect">
            <a:avLst/>
          </a:prstGeom>
        </p:spPr>
        <p:txBody>
          <a:bodyPr vert="horz" lIns="91440" tIns="45720" rIns="91440" bIns="45720" rtlCol="0"/>
          <a:lstStyle>
            <a:lvl1pPr algn="r">
              <a:defRPr sz="1200"/>
            </a:lvl1pPr>
          </a:lstStyle>
          <a:p>
            <a:fld id="{A796D7F2-88DC-4A50-B66E-E611B952E417}" type="datetimeFigureOut">
              <a:rPr lang="fr-CH" smtClean="0"/>
              <a:t>14.09.2023</a:t>
            </a:fld>
            <a:endParaRPr lang="fr-CH"/>
          </a:p>
        </p:txBody>
      </p:sp>
      <p:sp>
        <p:nvSpPr>
          <p:cNvPr id="4" name="Footer Placeholder 3"/>
          <p:cNvSpPr>
            <a:spLocks noGrp="1"/>
          </p:cNvSpPr>
          <p:nvPr>
            <p:ph type="ftr" sz="quarter" idx="2"/>
          </p:nvPr>
        </p:nvSpPr>
        <p:spPr>
          <a:xfrm>
            <a:off x="2" y="6456612"/>
            <a:ext cx="4302231" cy="339884"/>
          </a:xfrm>
          <a:prstGeom prst="rect">
            <a:avLst/>
          </a:prstGeom>
        </p:spPr>
        <p:txBody>
          <a:bodyPr vert="horz" lIns="91440" tIns="45720" rIns="91440" bIns="45720" rtlCol="0" anchor="b"/>
          <a:lstStyle>
            <a:lvl1pPr algn="l">
              <a:defRPr sz="1200"/>
            </a:lvl1pPr>
          </a:lstStyle>
          <a:p>
            <a:endParaRPr lang="fr-CH"/>
          </a:p>
        </p:txBody>
      </p:sp>
      <p:sp>
        <p:nvSpPr>
          <p:cNvPr id="5" name="Slide Number Placeholder 4"/>
          <p:cNvSpPr>
            <a:spLocks noGrp="1"/>
          </p:cNvSpPr>
          <p:nvPr>
            <p:ph type="sldNum" sz="quarter" idx="3"/>
          </p:nvPr>
        </p:nvSpPr>
        <p:spPr>
          <a:xfrm>
            <a:off x="5623699" y="6456612"/>
            <a:ext cx="4302231" cy="339884"/>
          </a:xfrm>
          <a:prstGeom prst="rect">
            <a:avLst/>
          </a:prstGeom>
        </p:spPr>
        <p:txBody>
          <a:bodyPr vert="horz" lIns="91440" tIns="45720" rIns="91440" bIns="45720" rtlCol="0" anchor="b"/>
          <a:lstStyle>
            <a:lvl1pPr algn="r">
              <a:defRPr sz="1200"/>
            </a:lvl1pPr>
          </a:lstStyle>
          <a:p>
            <a:fld id="{0284DB7B-B258-4F38-AC7F-494BA55C6564}" type="slidenum">
              <a:rPr lang="fr-CH" smtClean="0"/>
              <a:t>‹#›</a:t>
            </a:fld>
            <a:endParaRPr lang="fr-CH"/>
          </a:p>
        </p:txBody>
      </p:sp>
    </p:spTree>
    <p:extLst>
      <p:ext uri="{BB962C8B-B14F-4D97-AF65-F5344CB8AC3E}">
        <p14:creationId xmlns:p14="http://schemas.microsoft.com/office/powerpoint/2010/main" val="3116486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1" cy="339884"/>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5623699" y="0"/>
            <a:ext cx="4302231" cy="339884"/>
          </a:xfrm>
          <a:prstGeom prst="rect">
            <a:avLst/>
          </a:prstGeom>
        </p:spPr>
        <p:txBody>
          <a:bodyPr vert="horz" lIns="91440" tIns="45720" rIns="91440" bIns="45720" rtlCol="0"/>
          <a:lstStyle>
            <a:lvl1pPr algn="r">
              <a:defRPr sz="1200"/>
            </a:lvl1pPr>
          </a:lstStyle>
          <a:p>
            <a:fld id="{087DC90D-32FD-420A-B91D-0B18B92AADE6}" type="datetimeFigureOut">
              <a:rPr lang="fr-CH" smtClean="0"/>
              <a:t>14.09.2023</a:t>
            </a:fld>
            <a:endParaRPr lang="fr-CH"/>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992823" y="3228896"/>
            <a:ext cx="794258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2" y="6456612"/>
            <a:ext cx="4302231" cy="339884"/>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5623699" y="6456612"/>
            <a:ext cx="4302231" cy="339884"/>
          </a:xfrm>
          <a:prstGeom prst="rect">
            <a:avLst/>
          </a:prstGeom>
        </p:spPr>
        <p:txBody>
          <a:bodyPr vert="horz" lIns="91440" tIns="45720" rIns="91440" bIns="45720" rtlCol="0" anchor="b"/>
          <a:lstStyle>
            <a:lvl1pPr algn="r">
              <a:defRPr sz="1200"/>
            </a:lvl1pPr>
          </a:lstStyle>
          <a:p>
            <a:fld id="{4F910EFC-3EE3-4663-9DF9-12732E88D659}" type="slidenum">
              <a:rPr lang="fr-CH" smtClean="0"/>
              <a:t>‹#›</a:t>
            </a:fld>
            <a:endParaRPr lang="fr-CH"/>
          </a:p>
        </p:txBody>
      </p:sp>
    </p:spTree>
    <p:extLst>
      <p:ext uri="{BB962C8B-B14F-4D97-AF65-F5344CB8AC3E}">
        <p14:creationId xmlns:p14="http://schemas.microsoft.com/office/powerpoint/2010/main" val="16886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3848431" y="6526097"/>
            <a:ext cx="1711704" cy="337929"/>
          </a:xfrm>
          <a:prstGeom prst="rect">
            <a:avLst/>
          </a:prstGeom>
        </p:spPr>
        <p:txBody>
          <a:bodyPr vert="horz" lIns="91440" tIns="45720" rIns="91440" bIns="45720" rtlCol="0" anchor="ctr"/>
          <a:lstStyle>
            <a:lvl1pPr algn="l">
              <a:defRPr sz="900" baseline="0">
                <a:solidFill>
                  <a:schemeClr val="bg1"/>
                </a:solidFill>
              </a:defRPr>
            </a:lvl1pPr>
          </a:lstStyle>
          <a:p>
            <a:r>
              <a:rPr lang="en-US" dirty="0"/>
              <a:t>4</a:t>
            </a:r>
            <a:r>
              <a:rPr lang="en-US" baseline="30000" dirty="0"/>
              <a:t>th</a:t>
            </a:r>
            <a:r>
              <a:rPr lang="en-US" dirty="0"/>
              <a:t> May 2015</a:t>
            </a:r>
          </a:p>
        </p:txBody>
      </p:sp>
      <p:sp>
        <p:nvSpPr>
          <p:cNvPr id="3" name="Footer Placeholder 2"/>
          <p:cNvSpPr>
            <a:spLocks noGrp="1"/>
          </p:cNvSpPr>
          <p:nvPr>
            <p:ph type="ftr" sz="quarter" idx="3"/>
          </p:nvPr>
        </p:nvSpPr>
        <p:spPr>
          <a:xfrm>
            <a:off x="5639956" y="6520070"/>
            <a:ext cx="2895600" cy="337929"/>
          </a:xfrm>
          <a:prstGeom prst="rect">
            <a:avLst/>
          </a:prstGeom>
        </p:spPr>
        <p:txBody>
          <a:bodyPr vert="horz" lIns="91440" tIns="45720" rIns="91440" bIns="45720" rtlCol="0" anchor="ctr"/>
          <a:lstStyle>
            <a:lvl1pPr algn="ctr">
              <a:defRPr sz="900" baseline="0">
                <a:solidFill>
                  <a:schemeClr val="bg1"/>
                </a:solidFill>
              </a:defRPr>
            </a:lvl1pPr>
          </a:lstStyle>
          <a:p>
            <a:r>
              <a:rPr lang="en-US"/>
              <a:t>author(s)</a:t>
            </a:r>
            <a:endParaRPr lang="en-US" dirty="0"/>
          </a:p>
        </p:txBody>
      </p:sp>
      <p:sp>
        <p:nvSpPr>
          <p:cNvPr id="4" name="Slide Number Placeholder 3"/>
          <p:cNvSpPr>
            <a:spLocks noGrp="1"/>
          </p:cNvSpPr>
          <p:nvPr>
            <p:ph type="sldNum" sz="quarter" idx="4"/>
          </p:nvPr>
        </p:nvSpPr>
        <p:spPr>
          <a:xfrm>
            <a:off x="8642576" y="6520070"/>
            <a:ext cx="501424" cy="337929"/>
          </a:xfrm>
          <a:prstGeom prst="rect">
            <a:avLst/>
          </a:prstGeom>
        </p:spPr>
        <p:txBody>
          <a:bodyPr vert="horz" lIns="91440" tIns="45720" rIns="91440" bIns="45720" rtlCol="0" anchor="ctr"/>
          <a:lstStyle>
            <a:lvl1pPr algn="r">
              <a:defRPr sz="900" baseline="0">
                <a:solidFill>
                  <a:schemeClr val="bg1"/>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1"/>
          <p:cNvSpPr>
            <a:spLocks noGrp="1"/>
          </p:cNvSpPr>
          <p:nvPr>
            <p:ph type="dt" sz="half" idx="10"/>
          </p:nvPr>
        </p:nvSpPr>
        <p:spPr>
          <a:xfrm>
            <a:off x="3848431" y="6526097"/>
            <a:ext cx="1711703" cy="337930"/>
          </a:xfrm>
          <a:prstGeom prst="rect">
            <a:avLst/>
          </a:prstGeom>
        </p:spPr>
        <p:txBody>
          <a:bodyPr vert="horz" lIns="91440" tIns="45720" rIns="91440" bIns="45720" rtlCol="0" anchor="ctr"/>
          <a:lstStyle>
            <a:lvl1pPr algn="l">
              <a:defRPr sz="900" baseline="0">
                <a:solidFill>
                  <a:schemeClr val="bg1"/>
                </a:solidFill>
              </a:defRPr>
            </a:lvl1pPr>
          </a:lstStyle>
          <a:p>
            <a:fld id="{30EEEF88-EC1A-4236-BB25-83F8A52E6E72}" type="datetime3">
              <a:rPr lang="en-US" smtClean="0"/>
              <a:pPr/>
              <a:t>14 September 2023</a:t>
            </a:fld>
            <a:endParaRPr lang="en-US" dirty="0"/>
          </a:p>
        </p:txBody>
      </p:sp>
      <p:sp>
        <p:nvSpPr>
          <p:cNvPr id="6" name="Footer Placeholder 2"/>
          <p:cNvSpPr>
            <a:spLocks noGrp="1"/>
          </p:cNvSpPr>
          <p:nvPr>
            <p:ph type="ftr" sz="quarter" idx="3"/>
          </p:nvPr>
        </p:nvSpPr>
        <p:spPr>
          <a:xfrm>
            <a:off x="5639956" y="6520070"/>
            <a:ext cx="2895600" cy="337930"/>
          </a:xfrm>
          <a:prstGeom prst="rect">
            <a:avLst/>
          </a:prstGeom>
        </p:spPr>
        <p:txBody>
          <a:bodyPr vert="horz" lIns="91440" tIns="45720" rIns="91440" bIns="45720" rtlCol="0" anchor="ctr"/>
          <a:lstStyle>
            <a:lvl1pPr algn="ctr">
              <a:defRPr sz="900" baseline="0">
                <a:solidFill>
                  <a:schemeClr val="bg1"/>
                </a:solidFill>
              </a:defRPr>
            </a:lvl1pPr>
          </a:lstStyle>
          <a:p>
            <a:r>
              <a:rPr lang="en-US"/>
              <a:t>author(s)</a:t>
            </a:r>
            <a:endParaRPr lang="en-US" dirty="0"/>
          </a:p>
        </p:txBody>
      </p:sp>
      <p:sp>
        <p:nvSpPr>
          <p:cNvPr id="7" name="Slide Number Placeholder 3"/>
          <p:cNvSpPr>
            <a:spLocks noGrp="1"/>
          </p:cNvSpPr>
          <p:nvPr>
            <p:ph type="sldNum" sz="quarter" idx="4"/>
          </p:nvPr>
        </p:nvSpPr>
        <p:spPr>
          <a:xfrm>
            <a:off x="8642576" y="6520070"/>
            <a:ext cx="501424" cy="337930"/>
          </a:xfrm>
          <a:prstGeom prst="rect">
            <a:avLst/>
          </a:prstGeom>
        </p:spPr>
        <p:txBody>
          <a:bodyPr vert="horz" lIns="91440" tIns="45720" rIns="91440" bIns="45720" rtlCol="0" anchor="ctr"/>
          <a:lstStyle>
            <a:lvl1pPr algn="r">
              <a:defRPr sz="900" baseline="0">
                <a:solidFill>
                  <a:schemeClr val="bg1"/>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a:t>Click to edit Master title style</a:t>
            </a:r>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1"/>
          <p:cNvSpPr>
            <a:spLocks noGrp="1"/>
          </p:cNvSpPr>
          <p:nvPr>
            <p:ph type="dt" sz="half" idx="10"/>
          </p:nvPr>
        </p:nvSpPr>
        <p:spPr>
          <a:xfrm>
            <a:off x="3840480" y="6526096"/>
            <a:ext cx="1719655" cy="339653"/>
          </a:xfrm>
          <a:prstGeom prst="rect">
            <a:avLst/>
          </a:prstGeom>
        </p:spPr>
        <p:txBody>
          <a:bodyPr vert="horz" lIns="91440" tIns="45720" rIns="91440" bIns="45720" rtlCol="0" anchor="ctr"/>
          <a:lstStyle>
            <a:lvl1pPr algn="l">
              <a:defRPr sz="900" baseline="0">
                <a:solidFill>
                  <a:schemeClr val="bg1"/>
                </a:solidFill>
              </a:defRPr>
            </a:lvl1pPr>
          </a:lstStyle>
          <a:p>
            <a:fld id="{86838AC0-2A32-4C46-9C53-63B948C9DA52}" type="datetime3">
              <a:rPr lang="en-US" smtClean="0"/>
              <a:pPr/>
              <a:t>14 September 2023</a:t>
            </a:fld>
            <a:endParaRPr lang="en-US" dirty="0"/>
          </a:p>
        </p:txBody>
      </p:sp>
      <p:sp>
        <p:nvSpPr>
          <p:cNvPr id="6" name="Footer Placeholder 2"/>
          <p:cNvSpPr>
            <a:spLocks noGrp="1"/>
          </p:cNvSpPr>
          <p:nvPr>
            <p:ph type="ftr" sz="quarter" idx="3"/>
          </p:nvPr>
        </p:nvSpPr>
        <p:spPr>
          <a:xfrm>
            <a:off x="5639956" y="6520069"/>
            <a:ext cx="2895600" cy="339653"/>
          </a:xfrm>
          <a:prstGeom prst="rect">
            <a:avLst/>
          </a:prstGeom>
        </p:spPr>
        <p:txBody>
          <a:bodyPr vert="horz" lIns="91440" tIns="45720" rIns="91440" bIns="45720" rtlCol="0" anchor="ctr"/>
          <a:lstStyle>
            <a:lvl1pPr algn="ctr">
              <a:defRPr sz="900" baseline="0">
                <a:solidFill>
                  <a:schemeClr val="bg1"/>
                </a:solidFill>
              </a:defRPr>
            </a:lvl1pPr>
          </a:lstStyle>
          <a:p>
            <a:r>
              <a:rPr lang="en-US"/>
              <a:t>author(s)</a:t>
            </a:r>
            <a:endParaRPr lang="en-US" dirty="0"/>
          </a:p>
        </p:txBody>
      </p:sp>
      <p:sp>
        <p:nvSpPr>
          <p:cNvPr id="7" name="Slide Number Placeholder 3"/>
          <p:cNvSpPr>
            <a:spLocks noGrp="1"/>
          </p:cNvSpPr>
          <p:nvPr>
            <p:ph type="sldNum" sz="quarter" idx="4"/>
          </p:nvPr>
        </p:nvSpPr>
        <p:spPr>
          <a:xfrm>
            <a:off x="8642576" y="6520069"/>
            <a:ext cx="501424" cy="339653"/>
          </a:xfrm>
          <a:prstGeom prst="rect">
            <a:avLst/>
          </a:prstGeom>
        </p:spPr>
        <p:txBody>
          <a:bodyPr vert="horz" lIns="91440" tIns="45720" rIns="91440" bIns="45720" rtlCol="0" anchor="ctr"/>
          <a:lstStyle>
            <a:lvl1pPr algn="r">
              <a:defRPr sz="900" baseline="0">
                <a:solidFill>
                  <a:schemeClr val="bg1"/>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a:t>Click to edit Master title style</a:t>
            </a:r>
          </a:p>
        </p:txBody>
      </p:sp>
      <p:sp>
        <p:nvSpPr>
          <p:cNvPr id="3" name="Espace réservé du texte vertical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1"/>
          <p:cNvSpPr>
            <a:spLocks noGrp="1"/>
          </p:cNvSpPr>
          <p:nvPr>
            <p:ph type="dt" sz="half" idx="2"/>
          </p:nvPr>
        </p:nvSpPr>
        <p:spPr>
          <a:xfrm>
            <a:off x="3848431" y="6534048"/>
            <a:ext cx="1711704" cy="323952"/>
          </a:xfrm>
          <a:prstGeom prst="rect">
            <a:avLst/>
          </a:prstGeom>
        </p:spPr>
        <p:txBody>
          <a:bodyPr vert="horz" lIns="91440" tIns="45720" rIns="91440" bIns="45720" rtlCol="0" anchor="ctr"/>
          <a:lstStyle>
            <a:lvl1pPr algn="l">
              <a:defRPr sz="900" baseline="0">
                <a:solidFill>
                  <a:schemeClr val="bg1"/>
                </a:solidFill>
              </a:defRPr>
            </a:lvl1pPr>
          </a:lstStyle>
          <a:p>
            <a:fld id="{FA914254-3322-486A-A28F-81965FC44898}" type="datetime3">
              <a:rPr lang="en-US" smtClean="0"/>
              <a:pPr/>
              <a:t>14 September 2023</a:t>
            </a:fld>
            <a:endParaRPr lang="en-US" dirty="0"/>
          </a:p>
        </p:txBody>
      </p:sp>
      <p:sp>
        <p:nvSpPr>
          <p:cNvPr id="5" name="Footer Placeholder 2"/>
          <p:cNvSpPr>
            <a:spLocks noGrp="1"/>
          </p:cNvSpPr>
          <p:nvPr>
            <p:ph type="ftr" sz="quarter" idx="3"/>
          </p:nvPr>
        </p:nvSpPr>
        <p:spPr>
          <a:xfrm>
            <a:off x="5639956" y="6528021"/>
            <a:ext cx="2895600" cy="323952"/>
          </a:xfrm>
          <a:prstGeom prst="rect">
            <a:avLst/>
          </a:prstGeom>
        </p:spPr>
        <p:txBody>
          <a:bodyPr vert="horz" lIns="91440" tIns="45720" rIns="91440" bIns="45720" rtlCol="0" anchor="ctr"/>
          <a:lstStyle>
            <a:lvl1pPr algn="ctr">
              <a:defRPr sz="900" baseline="0">
                <a:solidFill>
                  <a:schemeClr val="bg1"/>
                </a:solidFill>
              </a:defRPr>
            </a:lvl1pPr>
          </a:lstStyle>
          <a:p>
            <a:r>
              <a:rPr lang="en-US"/>
              <a:t>author(s)</a:t>
            </a:r>
            <a:endParaRPr lang="en-US" dirty="0"/>
          </a:p>
        </p:txBody>
      </p:sp>
      <p:sp>
        <p:nvSpPr>
          <p:cNvPr id="6" name="Slide Number Placeholder 3"/>
          <p:cNvSpPr>
            <a:spLocks noGrp="1"/>
          </p:cNvSpPr>
          <p:nvPr>
            <p:ph type="sldNum" sz="quarter" idx="4"/>
          </p:nvPr>
        </p:nvSpPr>
        <p:spPr>
          <a:xfrm>
            <a:off x="8642576" y="6528021"/>
            <a:ext cx="501424" cy="323952"/>
          </a:xfrm>
          <a:prstGeom prst="rect">
            <a:avLst/>
          </a:prstGeom>
        </p:spPr>
        <p:txBody>
          <a:bodyPr vert="horz" lIns="91440" tIns="45720" rIns="91440" bIns="45720" rtlCol="0" anchor="ctr"/>
          <a:lstStyle>
            <a:lvl1pPr algn="r">
              <a:defRPr sz="900" baseline="0">
                <a:solidFill>
                  <a:schemeClr val="bg1"/>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1"/>
          <p:cNvSpPr>
            <a:spLocks noGrp="1"/>
          </p:cNvSpPr>
          <p:nvPr>
            <p:ph type="dt" sz="half" idx="2"/>
          </p:nvPr>
        </p:nvSpPr>
        <p:spPr>
          <a:xfrm>
            <a:off x="3840481" y="6526097"/>
            <a:ext cx="1719654" cy="337930"/>
          </a:xfrm>
          <a:prstGeom prst="rect">
            <a:avLst/>
          </a:prstGeom>
        </p:spPr>
        <p:txBody>
          <a:bodyPr vert="horz" lIns="91440" tIns="45720" rIns="91440" bIns="45720" rtlCol="0" anchor="ctr"/>
          <a:lstStyle>
            <a:lvl1pPr algn="l">
              <a:defRPr sz="900" baseline="0">
                <a:solidFill>
                  <a:schemeClr val="bg1"/>
                </a:solidFill>
              </a:defRPr>
            </a:lvl1pPr>
          </a:lstStyle>
          <a:p>
            <a:fld id="{0F249718-728A-4258-A8C0-C7475610F245}" type="datetime3">
              <a:rPr lang="en-US" smtClean="0"/>
              <a:pPr/>
              <a:t>14 September 2023</a:t>
            </a:fld>
            <a:endParaRPr lang="en-US" dirty="0"/>
          </a:p>
        </p:txBody>
      </p:sp>
      <p:sp>
        <p:nvSpPr>
          <p:cNvPr id="5" name="Footer Placeholder 2"/>
          <p:cNvSpPr>
            <a:spLocks noGrp="1"/>
          </p:cNvSpPr>
          <p:nvPr>
            <p:ph type="ftr" sz="quarter" idx="3"/>
          </p:nvPr>
        </p:nvSpPr>
        <p:spPr>
          <a:xfrm>
            <a:off x="5639956" y="6520070"/>
            <a:ext cx="2895600" cy="337930"/>
          </a:xfrm>
          <a:prstGeom prst="rect">
            <a:avLst/>
          </a:prstGeom>
        </p:spPr>
        <p:txBody>
          <a:bodyPr vert="horz" lIns="91440" tIns="45720" rIns="91440" bIns="45720" rtlCol="0" anchor="ctr"/>
          <a:lstStyle>
            <a:lvl1pPr algn="ctr">
              <a:defRPr sz="900" baseline="0">
                <a:solidFill>
                  <a:schemeClr val="bg1"/>
                </a:solidFill>
              </a:defRPr>
            </a:lvl1pPr>
          </a:lstStyle>
          <a:p>
            <a:r>
              <a:rPr lang="en-US"/>
              <a:t>author(s)</a:t>
            </a:r>
            <a:endParaRPr lang="en-US" dirty="0"/>
          </a:p>
        </p:txBody>
      </p:sp>
      <p:sp>
        <p:nvSpPr>
          <p:cNvPr id="6" name="Slide Number Placeholder 3"/>
          <p:cNvSpPr>
            <a:spLocks noGrp="1"/>
          </p:cNvSpPr>
          <p:nvPr>
            <p:ph type="sldNum" sz="quarter" idx="4"/>
          </p:nvPr>
        </p:nvSpPr>
        <p:spPr>
          <a:xfrm>
            <a:off x="8642576" y="6520070"/>
            <a:ext cx="501424" cy="337930"/>
          </a:xfrm>
          <a:prstGeom prst="rect">
            <a:avLst/>
          </a:prstGeom>
        </p:spPr>
        <p:txBody>
          <a:bodyPr vert="horz" lIns="91440" tIns="45720" rIns="91440" bIns="45720" rtlCol="0" anchor="ctr"/>
          <a:lstStyle>
            <a:lvl1pPr algn="r">
              <a:defRPr sz="900" baseline="0">
                <a:solidFill>
                  <a:schemeClr val="bg1"/>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TextBox 12"/>
          <p:cNvSpPr txBox="1"/>
          <p:nvPr userDrawn="1"/>
        </p:nvSpPr>
        <p:spPr>
          <a:xfrm>
            <a:off x="2935372" y="6442500"/>
            <a:ext cx="3647440" cy="246221"/>
          </a:xfrm>
          <a:prstGeom prst="rect">
            <a:avLst/>
          </a:prstGeom>
          <a:noFill/>
        </p:spPr>
        <p:txBody>
          <a:bodyPr wrap="square" rtlCol="0">
            <a:spAutoFit/>
          </a:bodyPr>
          <a:lstStyle/>
          <a:p>
            <a:pPr algn="ctr"/>
            <a:r>
              <a:rPr lang="en-GB" sz="1000" baseline="30000" dirty="0">
                <a:solidFill>
                  <a:schemeClr val="bg1"/>
                </a:solidFill>
              </a:rPr>
              <a:t>20th</a:t>
            </a:r>
            <a:r>
              <a:rPr lang="en-GB" sz="1000" baseline="0" dirty="0">
                <a:solidFill>
                  <a:schemeClr val="bg1"/>
                </a:solidFill>
              </a:rPr>
              <a:t> IUVSTA School, 17-21 September, </a:t>
            </a:r>
            <a:r>
              <a:rPr lang="en-GB" sz="1000" baseline="0" dirty="0" err="1">
                <a:solidFill>
                  <a:schemeClr val="bg1"/>
                </a:solidFill>
              </a:rPr>
              <a:t>Porquerolles</a:t>
            </a:r>
            <a:r>
              <a:rPr lang="en-GB" sz="1000" baseline="0" dirty="0">
                <a:solidFill>
                  <a:schemeClr val="bg1"/>
                </a:solidFill>
              </a:rPr>
              <a:t>, FR</a:t>
            </a:r>
            <a:endParaRPr lang="en-GB" sz="1000" dirty="0">
              <a:solidFill>
                <a:schemeClr val="bg1"/>
              </a:solidFill>
            </a:endParaRPr>
          </a:p>
        </p:txBody>
      </p:sp>
      <p:sp>
        <p:nvSpPr>
          <p:cNvPr id="14" name="TextBox 13"/>
          <p:cNvSpPr txBox="1"/>
          <p:nvPr userDrawn="1"/>
        </p:nvSpPr>
        <p:spPr>
          <a:xfrm>
            <a:off x="5495692" y="6519445"/>
            <a:ext cx="3536795" cy="246221"/>
          </a:xfrm>
          <a:prstGeom prst="rect">
            <a:avLst/>
          </a:prstGeom>
          <a:noFill/>
        </p:spPr>
        <p:txBody>
          <a:bodyPr wrap="square" rtlCol="0">
            <a:spAutoFit/>
          </a:bodyPr>
          <a:lstStyle/>
          <a:p>
            <a:pPr algn="r"/>
            <a:r>
              <a:rPr lang="en-GB" sz="1000" u="none" baseline="0" dirty="0">
                <a:solidFill>
                  <a:schemeClr val="bg1"/>
                </a:solidFill>
              </a:rPr>
              <a:t>	</a:t>
            </a:r>
            <a:r>
              <a:rPr lang="en-GB" sz="1000" u="none" dirty="0">
                <a:solidFill>
                  <a:schemeClr val="bg1"/>
                </a:solidFill>
              </a:rPr>
              <a:t>R. Kersevan	</a:t>
            </a:r>
            <a:fld id="{A6437130-F456-4B77-8306-EB61A3BD9252}" type="slidenum">
              <a:rPr lang="en-GB" sz="1000" smtClean="0">
                <a:solidFill>
                  <a:schemeClr val="bg1"/>
                </a:solidFill>
              </a:rPr>
              <a:pPr algn="r"/>
              <a:t>‹#›</a:t>
            </a:fld>
            <a:endParaRPr lang="en-GB" sz="1000" dirty="0">
              <a:solidFill>
                <a:schemeClr val="bg1"/>
              </a:solidFill>
            </a:endParaRPr>
          </a:p>
        </p:txBody>
      </p:sp>
      <p:sp>
        <p:nvSpPr>
          <p:cNvPr id="16" name="Title 15"/>
          <p:cNvSpPr>
            <a:spLocks noGrp="1"/>
          </p:cNvSpPr>
          <p:nvPr>
            <p:ph type="title"/>
          </p:nvPr>
        </p:nvSpPr>
        <p:spPr/>
        <p:txBody>
          <a:bodyPr/>
          <a:lstStyle/>
          <a:p>
            <a:r>
              <a:rPr lang="en-US"/>
              <a:t>Click to edit Master title style</a:t>
            </a:r>
            <a:endParaRPr lang="en-GB"/>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8"/>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1"/>
          <p:cNvSpPr>
            <a:spLocks noGrp="1"/>
          </p:cNvSpPr>
          <p:nvPr>
            <p:ph type="dt" sz="half" idx="2"/>
          </p:nvPr>
        </p:nvSpPr>
        <p:spPr>
          <a:xfrm>
            <a:off x="3840481" y="6526097"/>
            <a:ext cx="1719654" cy="331903"/>
          </a:xfrm>
          <a:prstGeom prst="rect">
            <a:avLst/>
          </a:prstGeom>
        </p:spPr>
        <p:txBody>
          <a:bodyPr vert="horz" lIns="91440" tIns="45720" rIns="91440" bIns="45720" rtlCol="0" anchor="ctr"/>
          <a:lstStyle>
            <a:lvl1pPr algn="l">
              <a:defRPr sz="900" baseline="0">
                <a:solidFill>
                  <a:schemeClr val="bg1"/>
                </a:solidFill>
              </a:defRPr>
            </a:lvl1pPr>
          </a:lstStyle>
          <a:p>
            <a:fld id="{4683C0FB-BD0A-424A-BB33-393BDE281459}" type="datetime3">
              <a:rPr lang="en-US" smtClean="0"/>
              <a:pPr/>
              <a:t>14 September 2023</a:t>
            </a:fld>
            <a:endParaRPr lang="en-US" dirty="0"/>
          </a:p>
        </p:txBody>
      </p:sp>
      <p:sp>
        <p:nvSpPr>
          <p:cNvPr id="5" name="Footer Placeholder 2"/>
          <p:cNvSpPr>
            <a:spLocks noGrp="1"/>
          </p:cNvSpPr>
          <p:nvPr>
            <p:ph type="ftr" sz="quarter" idx="3"/>
          </p:nvPr>
        </p:nvSpPr>
        <p:spPr>
          <a:xfrm>
            <a:off x="5639956" y="6520070"/>
            <a:ext cx="2895600" cy="331903"/>
          </a:xfrm>
          <a:prstGeom prst="rect">
            <a:avLst/>
          </a:prstGeom>
        </p:spPr>
        <p:txBody>
          <a:bodyPr vert="horz" lIns="91440" tIns="45720" rIns="91440" bIns="45720" rtlCol="0" anchor="ctr"/>
          <a:lstStyle>
            <a:lvl1pPr algn="ctr">
              <a:defRPr sz="900" baseline="0">
                <a:solidFill>
                  <a:schemeClr val="bg1"/>
                </a:solidFill>
              </a:defRPr>
            </a:lvl1pPr>
          </a:lstStyle>
          <a:p>
            <a:r>
              <a:rPr lang="en-US"/>
              <a:t>author(s)</a:t>
            </a:r>
            <a:endParaRPr lang="en-US" dirty="0"/>
          </a:p>
        </p:txBody>
      </p:sp>
      <p:sp>
        <p:nvSpPr>
          <p:cNvPr id="6" name="Slide Number Placeholder 3"/>
          <p:cNvSpPr>
            <a:spLocks noGrp="1"/>
          </p:cNvSpPr>
          <p:nvPr>
            <p:ph type="sldNum" sz="quarter" idx="4"/>
          </p:nvPr>
        </p:nvSpPr>
        <p:spPr>
          <a:xfrm>
            <a:off x="8642576" y="6520070"/>
            <a:ext cx="501424" cy="331903"/>
          </a:xfrm>
          <a:prstGeom prst="rect">
            <a:avLst/>
          </a:prstGeom>
        </p:spPr>
        <p:txBody>
          <a:bodyPr vert="horz" lIns="91440" tIns="45720" rIns="91440" bIns="45720" rtlCol="0" anchor="ctr"/>
          <a:lstStyle>
            <a:lvl1pPr algn="r">
              <a:defRPr sz="900" baseline="0">
                <a:solidFill>
                  <a:schemeClr val="bg1"/>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1"/>
          <p:cNvSpPr>
            <a:spLocks noGrp="1"/>
          </p:cNvSpPr>
          <p:nvPr>
            <p:ph type="dt" sz="half" idx="10"/>
          </p:nvPr>
        </p:nvSpPr>
        <p:spPr>
          <a:xfrm>
            <a:off x="3848431" y="6526098"/>
            <a:ext cx="1711703" cy="331902"/>
          </a:xfrm>
          <a:prstGeom prst="rect">
            <a:avLst/>
          </a:prstGeom>
        </p:spPr>
        <p:txBody>
          <a:bodyPr vert="horz" lIns="91440" tIns="45720" rIns="91440" bIns="45720" rtlCol="0" anchor="ctr"/>
          <a:lstStyle>
            <a:lvl1pPr algn="l">
              <a:defRPr sz="900" baseline="0">
                <a:solidFill>
                  <a:schemeClr val="bg1"/>
                </a:solidFill>
              </a:defRPr>
            </a:lvl1pPr>
          </a:lstStyle>
          <a:p>
            <a:fld id="{000BAC69-2E81-401D-AE9E-5B706F8F801B}" type="datetime3">
              <a:rPr lang="en-US" smtClean="0"/>
              <a:pPr/>
              <a:t>14 September 2023</a:t>
            </a:fld>
            <a:endParaRPr lang="en-US" dirty="0"/>
          </a:p>
        </p:txBody>
      </p:sp>
      <p:sp>
        <p:nvSpPr>
          <p:cNvPr id="6" name="Footer Placeholder 2"/>
          <p:cNvSpPr>
            <a:spLocks noGrp="1"/>
          </p:cNvSpPr>
          <p:nvPr>
            <p:ph type="ftr" sz="quarter" idx="3"/>
          </p:nvPr>
        </p:nvSpPr>
        <p:spPr>
          <a:xfrm>
            <a:off x="5639956" y="6520071"/>
            <a:ext cx="2895600" cy="331902"/>
          </a:xfrm>
          <a:prstGeom prst="rect">
            <a:avLst/>
          </a:prstGeom>
        </p:spPr>
        <p:txBody>
          <a:bodyPr vert="horz" lIns="91440" tIns="45720" rIns="91440" bIns="45720" rtlCol="0" anchor="ctr"/>
          <a:lstStyle>
            <a:lvl1pPr algn="ctr">
              <a:defRPr sz="900" baseline="0">
                <a:solidFill>
                  <a:schemeClr val="bg1"/>
                </a:solidFill>
              </a:defRPr>
            </a:lvl1pPr>
          </a:lstStyle>
          <a:p>
            <a:r>
              <a:rPr lang="en-US"/>
              <a:t>author(s)</a:t>
            </a:r>
            <a:endParaRPr lang="en-US" dirty="0"/>
          </a:p>
        </p:txBody>
      </p:sp>
      <p:sp>
        <p:nvSpPr>
          <p:cNvPr id="7" name="Slide Number Placeholder 3"/>
          <p:cNvSpPr>
            <a:spLocks noGrp="1"/>
          </p:cNvSpPr>
          <p:nvPr>
            <p:ph type="sldNum" sz="quarter" idx="4"/>
          </p:nvPr>
        </p:nvSpPr>
        <p:spPr>
          <a:xfrm>
            <a:off x="8642576" y="6520071"/>
            <a:ext cx="501424" cy="331902"/>
          </a:xfrm>
          <a:prstGeom prst="rect">
            <a:avLst/>
          </a:prstGeom>
        </p:spPr>
        <p:txBody>
          <a:bodyPr vert="horz" lIns="91440" tIns="45720" rIns="91440" bIns="45720" rtlCol="0" anchor="ctr"/>
          <a:lstStyle>
            <a:lvl1pPr algn="r">
              <a:defRPr sz="900" baseline="0">
                <a:solidFill>
                  <a:schemeClr val="bg1"/>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a:t>Click to edit Master title style</a:t>
            </a:r>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1"/>
          <p:cNvSpPr>
            <a:spLocks noGrp="1"/>
          </p:cNvSpPr>
          <p:nvPr>
            <p:ph type="dt" sz="half" idx="10"/>
          </p:nvPr>
        </p:nvSpPr>
        <p:spPr>
          <a:xfrm>
            <a:off x="3840480" y="6526097"/>
            <a:ext cx="1719655" cy="331903"/>
          </a:xfrm>
          <a:prstGeom prst="rect">
            <a:avLst/>
          </a:prstGeom>
        </p:spPr>
        <p:txBody>
          <a:bodyPr vert="horz" lIns="91440" tIns="45720" rIns="91440" bIns="45720" rtlCol="0" anchor="ctr"/>
          <a:lstStyle>
            <a:lvl1pPr algn="l">
              <a:defRPr sz="900" baseline="0">
                <a:solidFill>
                  <a:schemeClr val="bg1"/>
                </a:solidFill>
              </a:defRPr>
            </a:lvl1pPr>
          </a:lstStyle>
          <a:p>
            <a:fld id="{6D1732DC-463E-414E-8E3C-DA66AC5E8B44}" type="datetime3">
              <a:rPr lang="en-US" smtClean="0"/>
              <a:pPr/>
              <a:t>14 September 2023</a:t>
            </a:fld>
            <a:endParaRPr lang="en-US" dirty="0"/>
          </a:p>
        </p:txBody>
      </p:sp>
      <p:sp>
        <p:nvSpPr>
          <p:cNvPr id="8" name="Footer Placeholder 2"/>
          <p:cNvSpPr>
            <a:spLocks noGrp="1"/>
          </p:cNvSpPr>
          <p:nvPr>
            <p:ph type="ftr" sz="quarter" idx="11"/>
          </p:nvPr>
        </p:nvSpPr>
        <p:spPr>
          <a:xfrm>
            <a:off x="5639956" y="6520070"/>
            <a:ext cx="2895600" cy="331903"/>
          </a:xfrm>
          <a:prstGeom prst="rect">
            <a:avLst/>
          </a:prstGeom>
        </p:spPr>
        <p:txBody>
          <a:bodyPr vert="horz" lIns="91440" tIns="45720" rIns="91440" bIns="45720" rtlCol="0" anchor="ctr"/>
          <a:lstStyle>
            <a:lvl1pPr algn="ctr">
              <a:defRPr sz="900" baseline="0">
                <a:solidFill>
                  <a:schemeClr val="bg1"/>
                </a:solidFill>
              </a:defRPr>
            </a:lvl1pPr>
          </a:lstStyle>
          <a:p>
            <a:r>
              <a:rPr lang="en-US"/>
              <a:t>author(s)</a:t>
            </a:r>
            <a:endParaRPr lang="en-US" dirty="0"/>
          </a:p>
        </p:txBody>
      </p:sp>
      <p:sp>
        <p:nvSpPr>
          <p:cNvPr id="9" name="Slide Number Placeholder 3"/>
          <p:cNvSpPr>
            <a:spLocks noGrp="1"/>
          </p:cNvSpPr>
          <p:nvPr>
            <p:ph type="sldNum" sz="quarter" idx="12"/>
          </p:nvPr>
        </p:nvSpPr>
        <p:spPr>
          <a:xfrm>
            <a:off x="8642576" y="6520070"/>
            <a:ext cx="501424" cy="331903"/>
          </a:xfrm>
          <a:prstGeom prst="rect">
            <a:avLst/>
          </a:prstGeom>
        </p:spPr>
        <p:txBody>
          <a:bodyPr vert="horz" lIns="91440" tIns="45720" rIns="91440" bIns="45720" rtlCol="0" anchor="ctr"/>
          <a:lstStyle>
            <a:lvl1pPr algn="r">
              <a:defRPr sz="900" baseline="0">
                <a:solidFill>
                  <a:schemeClr val="bg1"/>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GB"/>
          </a:p>
        </p:txBody>
      </p:sp>
      <p:sp>
        <p:nvSpPr>
          <p:cNvPr id="7" name="Date Placeholder 6"/>
          <p:cNvSpPr>
            <a:spLocks noGrp="1"/>
          </p:cNvSpPr>
          <p:nvPr>
            <p:ph type="dt" sz="half" idx="10"/>
          </p:nvPr>
        </p:nvSpPr>
        <p:spPr/>
        <p:txBody>
          <a:bodyPr/>
          <a:lstStyle/>
          <a:p>
            <a:r>
              <a:rPr lang="en-US"/>
              <a:t>7 October 2014</a:t>
            </a:r>
            <a:endParaRPr lang="en-US" dirty="0"/>
          </a:p>
        </p:txBody>
      </p:sp>
      <p:sp>
        <p:nvSpPr>
          <p:cNvPr id="8" name="Footer Placeholder 7"/>
          <p:cNvSpPr>
            <a:spLocks noGrp="1"/>
          </p:cNvSpPr>
          <p:nvPr>
            <p:ph type="ftr" sz="quarter" idx="11"/>
          </p:nvPr>
        </p:nvSpPr>
        <p:spPr/>
        <p:txBody>
          <a:bodyPr/>
          <a:lstStyle/>
          <a:p>
            <a:r>
              <a:rPr lang="en-US"/>
              <a:t>C. Garion</a:t>
            </a:r>
            <a:endParaRPr lang="en-US" dirty="0"/>
          </a:p>
        </p:txBody>
      </p:sp>
      <p:sp>
        <p:nvSpPr>
          <p:cNvPr id="9" name="Slide Number Placeholder 8"/>
          <p:cNvSpPr>
            <a:spLocks noGrp="1"/>
          </p:cNvSpPr>
          <p:nvPr>
            <p:ph type="sldNum" sz="quarter" idx="12"/>
          </p:nvPr>
        </p:nvSpPr>
        <p:spPr/>
        <p:txBody>
          <a:bodyPr/>
          <a:lstStyle/>
          <a:p>
            <a:fld id="{17918391-D411-FE40-AAD7-861AE5233E0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pic>
        <p:nvPicPr>
          <p:cNvPr id="5" name="Image 4" descr="bande-01.eps"/>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2" name="Date Placeholder 1"/>
          <p:cNvSpPr>
            <a:spLocks noGrp="1"/>
          </p:cNvSpPr>
          <p:nvPr>
            <p:ph type="dt" sz="half" idx="2"/>
          </p:nvPr>
        </p:nvSpPr>
        <p:spPr>
          <a:xfrm>
            <a:off x="3840480" y="6519740"/>
            <a:ext cx="1677725" cy="338260"/>
          </a:xfrm>
          <a:prstGeom prst="rect">
            <a:avLst/>
          </a:prstGeom>
        </p:spPr>
        <p:txBody>
          <a:bodyPr vert="horz" lIns="91440" tIns="45720" rIns="91440" bIns="45720" rtlCol="0" anchor="ctr"/>
          <a:lstStyle>
            <a:lvl1pPr algn="l">
              <a:defRPr sz="900" baseline="0">
                <a:solidFill>
                  <a:schemeClr val="bg1"/>
                </a:solidFill>
              </a:defRPr>
            </a:lvl1pPr>
          </a:lstStyle>
          <a:p>
            <a:r>
              <a:rPr lang="en-US" dirty="0"/>
              <a:t>7 October 2014</a:t>
            </a:r>
          </a:p>
        </p:txBody>
      </p:sp>
      <p:sp>
        <p:nvSpPr>
          <p:cNvPr id="3" name="Footer Placeholder 2"/>
          <p:cNvSpPr>
            <a:spLocks noGrp="1"/>
          </p:cNvSpPr>
          <p:nvPr>
            <p:ph type="ftr" sz="quarter" idx="3"/>
          </p:nvPr>
        </p:nvSpPr>
        <p:spPr>
          <a:xfrm>
            <a:off x="5661329" y="6519740"/>
            <a:ext cx="2854518" cy="345126"/>
          </a:xfrm>
          <a:prstGeom prst="rect">
            <a:avLst/>
          </a:prstGeom>
        </p:spPr>
        <p:txBody>
          <a:bodyPr vert="horz" lIns="91440" tIns="45720" rIns="91440" bIns="45720" rtlCol="0" anchor="ctr"/>
          <a:lstStyle>
            <a:lvl1pPr algn="ctr">
              <a:defRPr sz="1000" baseline="0">
                <a:solidFill>
                  <a:schemeClr val="bg1"/>
                </a:solidFill>
              </a:defRPr>
            </a:lvl1pPr>
          </a:lstStyle>
          <a:p>
            <a:r>
              <a:rPr lang="en-US" dirty="0"/>
              <a:t>C. Garion</a:t>
            </a:r>
          </a:p>
        </p:txBody>
      </p:sp>
      <p:sp>
        <p:nvSpPr>
          <p:cNvPr id="4" name="Slide Number Placeholder 3"/>
          <p:cNvSpPr>
            <a:spLocks noGrp="1"/>
          </p:cNvSpPr>
          <p:nvPr>
            <p:ph type="sldNum" sz="quarter" idx="4"/>
          </p:nvPr>
        </p:nvSpPr>
        <p:spPr>
          <a:xfrm>
            <a:off x="8642576" y="6519740"/>
            <a:ext cx="501424" cy="345126"/>
          </a:xfrm>
          <a:prstGeom prst="rect">
            <a:avLst/>
          </a:prstGeom>
        </p:spPr>
        <p:txBody>
          <a:bodyPr vert="horz" lIns="91440" tIns="45720" rIns="91440" bIns="45720" rtlCol="0" anchor="ctr"/>
          <a:lstStyle>
            <a:lvl1pPr algn="r">
              <a:defRPr sz="1200" baseline="0">
                <a:solidFill>
                  <a:schemeClr val="bg1"/>
                </a:solidFill>
              </a:defRPr>
            </a:lvl1pPr>
          </a:lstStyle>
          <a:p>
            <a:fld id="{17918391-D411-FE40-AAD7-861AE5233E0E}" type="slidenum">
              <a:rPr lang="en-US" smtClean="0"/>
              <a:pPr/>
              <a:t>‹#›</a:t>
            </a:fld>
            <a:endParaRPr lang="en-US" dirty="0"/>
          </a:p>
        </p:txBody>
      </p:sp>
      <p:sp>
        <p:nvSpPr>
          <p:cNvPr id="6" name="TextBox 5"/>
          <p:cNvSpPr txBox="1"/>
          <p:nvPr/>
        </p:nvSpPr>
        <p:spPr>
          <a:xfrm>
            <a:off x="643180" y="6438102"/>
            <a:ext cx="2549471" cy="3847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900" i="1" baseline="0" dirty="0">
                <a:solidFill>
                  <a:schemeClr val="bg1"/>
                </a:solidFill>
              </a:rPr>
              <a:t>Vacuum, Surfaces &amp; </a:t>
            </a:r>
            <a:r>
              <a:rPr lang="fr-CH" sz="900" i="1" baseline="0" dirty="0" err="1">
                <a:solidFill>
                  <a:schemeClr val="bg1"/>
                </a:solidFill>
              </a:rPr>
              <a:t>Coatings</a:t>
            </a:r>
            <a:r>
              <a:rPr lang="fr-CH" sz="900" i="1" baseline="0" dirty="0">
                <a:solidFill>
                  <a:schemeClr val="bg1"/>
                </a:solidFill>
              </a:rPr>
              <a:t> Group</a:t>
            </a:r>
          </a:p>
          <a:p>
            <a:pPr marL="0" marR="0" indent="0" algn="l" defTabSz="914400" rtl="0" eaLnBrk="1" fontAlgn="auto" latinLnBrk="0" hangingPunct="1">
              <a:lnSpc>
                <a:spcPct val="100000"/>
              </a:lnSpc>
              <a:spcBef>
                <a:spcPts val="0"/>
              </a:spcBef>
              <a:spcAft>
                <a:spcPts val="0"/>
              </a:spcAft>
              <a:buClrTx/>
              <a:buSzTx/>
              <a:buFontTx/>
              <a:buNone/>
              <a:tabLst/>
              <a:defRPr/>
            </a:pPr>
            <a:r>
              <a:rPr lang="fr-CH" sz="1000" baseline="0" dirty="0" err="1">
                <a:solidFill>
                  <a:schemeClr val="bg1"/>
                </a:solidFill>
              </a:rPr>
              <a:t>Technology</a:t>
            </a:r>
            <a:r>
              <a:rPr lang="fr-CH" sz="1000" baseline="0" dirty="0">
                <a:solidFill>
                  <a:schemeClr val="bg1"/>
                </a:solidFill>
              </a:rPr>
              <a:t> </a:t>
            </a:r>
            <a:r>
              <a:rPr lang="fr-CH" sz="1000" baseline="0" dirty="0" err="1">
                <a:solidFill>
                  <a:schemeClr val="bg1"/>
                </a:solidFill>
              </a:rPr>
              <a:t>Department</a:t>
            </a:r>
            <a:endParaRPr lang="fr-CH" sz="1000" baseline="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4" r:id="rId15"/>
  </p:sldLayoutIdLst>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molflow.web.cern.ch/node/405" TargetMode="External"/><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 Id="rId5" Type="http://schemas.openxmlformats.org/officeDocument/2006/relationships/image" Target="../media/image140.PNG"/><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https://cas.web.cern.ch/schools/glumslov-2017" TargetMode="External"/><Relationship Id="rId2" Type="http://schemas.openxmlformats.org/officeDocument/2006/relationships/hyperlink" Target="http://cas.web.cern.ch/cas/Spain-2006/Spain-lectures.htm" TargetMode="External"/><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hyperlink" Target="https://cds.cern.ch/record/2157666/files/CERN-THESIS-2016-047.pdf" TargetMode="External"/><Relationship Id="rId4" Type="http://schemas.openxmlformats.org/officeDocument/2006/relationships/hyperlink" Target="https://molflow.web.cern.ch/"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351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78080"/>
            <a:ext cx="9144000" cy="4693593"/>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Choosing the particle velocity</a:t>
            </a:r>
          </a:p>
          <a:p>
            <a:pPr>
              <a:spcAft>
                <a:spcPts val="300"/>
              </a:spcAft>
            </a:pPr>
            <a:endParaRPr lang="en-GB" sz="24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For an ideal gas in a closed volume the Maxwell-Boltzmann (MB) distribution is the one defining the particle velocity</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 an event-driven algorithm the test particles are NOT generated in the volume, but on the surfaces. This is important, since </a:t>
            </a:r>
            <a:r>
              <a:rPr lang="en-GB" b="1" dirty="0">
                <a:latin typeface="Times New Roman" panose="02020603050405020304" pitchFamily="18" charset="0"/>
                <a:cs typeface="Times New Roman" panose="02020603050405020304" pitchFamily="18" charset="0"/>
              </a:rPr>
              <a:t>the velocity distribution in this case is different</a:t>
            </a:r>
            <a:r>
              <a:rPr lang="en-GB" dirty="0">
                <a:latin typeface="Times New Roman" panose="02020603050405020304" pitchFamily="18" charset="0"/>
                <a:cs typeface="Times New Roman" panose="02020603050405020304" pitchFamily="18" charset="0"/>
              </a:rPr>
              <a:t>: faster molecules impinge more frequently on the walls (or cross more frequently any transparent facet placed inside the volume) with respect to slower ones.</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If </a:t>
            </a:r>
            <a:r>
              <a:rPr lang="en-GB" b="1" dirty="0">
                <a:latin typeface="Times New Roman" panose="02020603050405020304" pitchFamily="18" charset="0"/>
                <a:cs typeface="Times New Roman" panose="02020603050405020304" pitchFamily="18" charset="0"/>
              </a:rPr>
              <a:t>f (v)</a:t>
            </a:r>
            <a:r>
              <a:rPr lang="en-GB" b="1" baseline="-25000" dirty="0">
                <a:latin typeface="Times New Roman" panose="02020603050405020304" pitchFamily="18" charset="0"/>
                <a:cs typeface="Times New Roman" panose="02020603050405020304" pitchFamily="18" charset="0"/>
              </a:rPr>
              <a:t>gas</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is the </a:t>
            </a:r>
            <a:r>
              <a:rPr lang="en-GB" b="1" dirty="0">
                <a:latin typeface="Times New Roman" panose="02020603050405020304" pitchFamily="18" charset="0"/>
                <a:cs typeface="Times New Roman" panose="02020603050405020304" pitchFamily="18" charset="0"/>
              </a:rPr>
              <a:t>probability density function </a:t>
            </a:r>
            <a:r>
              <a:rPr lang="en-GB" dirty="0">
                <a:latin typeface="Times New Roman" panose="02020603050405020304" pitchFamily="18" charset="0"/>
                <a:cs typeface="Times New Roman" panose="02020603050405020304" pitchFamily="18" charset="0"/>
              </a:rPr>
              <a:t>(</a:t>
            </a:r>
            <a:r>
              <a:rPr lang="en-GB" b="1" dirty="0">
                <a:latin typeface="Times New Roman" panose="02020603050405020304" pitchFamily="18" charset="0"/>
                <a:cs typeface="Times New Roman" panose="02020603050405020304" pitchFamily="18" charset="0"/>
              </a:rPr>
              <a:t>pdf</a:t>
            </a:r>
            <a:r>
              <a:rPr lang="en-GB" dirty="0">
                <a:latin typeface="Times New Roman" panose="02020603050405020304" pitchFamily="18" charset="0"/>
                <a:cs typeface="Times New Roman" panose="02020603050405020304" pitchFamily="18" charset="0"/>
              </a:rPr>
              <a:t>) in the volume, then it is possible to calculate the pdf of the molecules colliding with the wall during a period of time, </a:t>
            </a:r>
            <a:r>
              <a:rPr lang="en-GB" b="1" dirty="0">
                <a:latin typeface="Times New Roman" panose="02020603050405020304" pitchFamily="18" charset="0"/>
                <a:cs typeface="Times New Roman" panose="02020603050405020304" pitchFamily="18" charset="0"/>
              </a:rPr>
              <a:t>f(v)</a:t>
            </a:r>
            <a:r>
              <a:rPr lang="en-GB" b="1" baseline="-25000" dirty="0">
                <a:latin typeface="Times New Roman" panose="02020603050405020304" pitchFamily="18" charset="0"/>
                <a:cs typeface="Times New Roman" panose="02020603050405020304" pitchFamily="18" charset="0"/>
              </a:rPr>
              <a:t>coll</a:t>
            </a:r>
            <a:r>
              <a:rPr lang="en-GB" dirty="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relationship between the two pdf’s is: </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600"/>
              </a:spcAft>
            </a:pPr>
            <a:r>
              <a:rPr lang="en-GB" dirty="0">
                <a:latin typeface="Times New Roman" panose="02020603050405020304" pitchFamily="18" charset="0"/>
                <a:cs typeface="Times New Roman" panose="02020603050405020304" pitchFamily="18" charset="0"/>
              </a:rPr>
              <a:t>      … where C is a normalizing factor (the integral of the pdf must be unitary)</a:t>
            </a:r>
          </a:p>
        </p:txBody>
      </p:sp>
      <p:pic>
        <p:nvPicPr>
          <p:cNvPr id="4" name="Picture 3"/>
          <p:cNvPicPr>
            <a:picLocks noChangeAspect="1"/>
          </p:cNvPicPr>
          <p:nvPr/>
        </p:nvPicPr>
        <p:blipFill>
          <a:blip r:embed="rId2"/>
          <a:stretch>
            <a:fillRect/>
          </a:stretch>
        </p:blipFill>
        <p:spPr>
          <a:xfrm>
            <a:off x="3262312" y="4260685"/>
            <a:ext cx="2619375" cy="361950"/>
          </a:xfrm>
          <a:prstGeom prst="rect">
            <a:avLst/>
          </a:prstGeom>
        </p:spPr>
      </p:pic>
    </p:spTree>
    <p:extLst>
      <p:ext uri="{BB962C8B-B14F-4D97-AF65-F5344CB8AC3E}">
        <p14:creationId xmlns:p14="http://schemas.microsoft.com/office/powerpoint/2010/main" val="10489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78080"/>
            <a:ext cx="9144000" cy="5101397"/>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We can then write:</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300"/>
              </a:spcAft>
            </a:pPr>
            <a:r>
              <a:rPr lang="en-GB" dirty="0">
                <a:latin typeface="Times New Roman" panose="02020603050405020304" pitchFamily="18" charset="0"/>
                <a:cs typeface="Times New Roman" panose="02020603050405020304" pitchFamily="18" charset="0"/>
              </a:rPr>
              <a:t>    … where &lt;v&gt;</a:t>
            </a:r>
            <a:r>
              <a:rPr lang="en-GB" baseline="-25000" dirty="0">
                <a:latin typeface="Times New Roman" panose="02020603050405020304" pitchFamily="18" charset="0"/>
                <a:cs typeface="Times New Roman" panose="02020603050405020304" pitchFamily="18" charset="0"/>
              </a:rPr>
              <a:t>gas</a:t>
            </a:r>
            <a:r>
              <a:rPr lang="en-GB" dirty="0">
                <a:latin typeface="Times New Roman" panose="02020603050405020304" pitchFamily="18" charset="0"/>
                <a:cs typeface="Times New Roman" panose="02020603050405020304" pitchFamily="18" charset="0"/>
              </a:rPr>
              <a:t> is the average molecular speed  </a:t>
            </a:r>
          </a:p>
          <a:p>
            <a:pPr>
              <a:spcAft>
                <a:spcPts val="300"/>
              </a:spcAft>
            </a:pPr>
            <a:r>
              <a:rPr lang="en-GB" dirty="0">
                <a:latin typeface="Times New Roman" panose="02020603050405020304" pitchFamily="18" charset="0"/>
                <a:cs typeface="Times New Roman" panose="02020603050405020304" pitchFamily="18" charset="0"/>
              </a:rPr>
              <a:t>   </a:t>
            </a:r>
          </a:p>
          <a:p>
            <a:pPr>
              <a:spcAft>
                <a:spcPts val="300"/>
              </a:spcAft>
            </a:pPr>
            <a:r>
              <a:rPr lang="en-GB" dirty="0">
                <a:latin typeface="Times New Roman" panose="02020603050405020304" pitchFamily="18" charset="0"/>
                <a:cs typeface="Times New Roman" panose="02020603050405020304" pitchFamily="18" charset="0"/>
              </a:rPr>
              <a:t>     … with R, T, and m the universal gas constant, temperature (K) and molar weight (Kg/mole)</a:t>
            </a:r>
          </a:p>
        </p:txBody>
      </p:sp>
      <p:pic>
        <p:nvPicPr>
          <p:cNvPr id="5" name="Picture 4"/>
          <p:cNvPicPr>
            <a:picLocks noChangeAspect="1"/>
          </p:cNvPicPr>
          <p:nvPr/>
        </p:nvPicPr>
        <p:blipFill>
          <a:blip r:embed="rId2"/>
          <a:stretch>
            <a:fillRect/>
          </a:stretch>
        </p:blipFill>
        <p:spPr>
          <a:xfrm>
            <a:off x="2981325" y="735928"/>
            <a:ext cx="3181350" cy="3581400"/>
          </a:xfrm>
          <a:prstGeom prst="rect">
            <a:avLst/>
          </a:prstGeom>
        </p:spPr>
      </p:pic>
      <p:pic>
        <p:nvPicPr>
          <p:cNvPr id="6" name="Picture 5"/>
          <p:cNvPicPr>
            <a:picLocks noChangeAspect="1"/>
          </p:cNvPicPr>
          <p:nvPr/>
        </p:nvPicPr>
        <p:blipFill>
          <a:blip r:embed="rId3"/>
          <a:stretch>
            <a:fillRect/>
          </a:stretch>
        </p:blipFill>
        <p:spPr>
          <a:xfrm>
            <a:off x="4928436" y="4289760"/>
            <a:ext cx="1885950" cy="781050"/>
          </a:xfrm>
          <a:prstGeom prst="rect">
            <a:avLst/>
          </a:prstGeom>
        </p:spPr>
      </p:pic>
    </p:spTree>
    <p:extLst>
      <p:ext uri="{BB962C8B-B14F-4D97-AF65-F5344CB8AC3E}">
        <p14:creationId xmlns:p14="http://schemas.microsoft.com/office/powerpoint/2010/main" val="173506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anim calcmode="lin" valueType="num">
                                      <p:cBhvr additive="base">
                                        <p:cTn id="1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14" end="14"/>
                                            </p:txEl>
                                          </p:spTgt>
                                        </p:tgtEl>
                                        <p:attrNameLst>
                                          <p:attrName>style.visibility</p:attrName>
                                        </p:attrNameLst>
                                      </p:cBhvr>
                                      <p:to>
                                        <p:strVal val="visible"/>
                                      </p:to>
                                    </p:set>
                                    <p:anim calcmode="lin" valueType="num">
                                      <p:cBhvr additive="base">
                                        <p:cTn id="22"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15" end="15"/>
                                            </p:txEl>
                                          </p:spTgt>
                                        </p:tgtEl>
                                        <p:attrNameLst>
                                          <p:attrName>style.visibility</p:attrName>
                                        </p:attrNameLst>
                                      </p:cBhvr>
                                      <p:to>
                                        <p:strVal val="visible"/>
                                      </p:to>
                                    </p:set>
                                    <p:anim calcmode="lin" valueType="num">
                                      <p:cBhvr additive="base">
                                        <p:cTn id="32"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646522"/>
            <a:ext cx="9144000" cy="478592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With these equations in hand, the </a:t>
            </a:r>
            <a:r>
              <a:rPr lang="en-GB" b="1" dirty="0">
                <a:latin typeface="Times New Roman" panose="02020603050405020304" pitchFamily="18" charset="0"/>
                <a:cs typeface="Times New Roman" panose="02020603050405020304" pitchFamily="18" charset="0"/>
              </a:rPr>
              <a:t>numerical inversion method</a:t>
            </a:r>
            <a:r>
              <a:rPr lang="en-GB" dirty="0">
                <a:latin typeface="Times New Roman" panose="02020603050405020304" pitchFamily="18" charset="0"/>
                <a:cs typeface="Times New Roman" panose="02020603050405020304" pitchFamily="18" charset="0"/>
              </a:rPr>
              <a:t> (NIM) is employed to generate the random molecular velocities:</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t>
            </a:r>
            <a:r>
              <a:rPr lang="en-GB" b="1" dirty="0">
                <a:latin typeface="Times New Roman" panose="02020603050405020304" pitchFamily="18" charset="0"/>
                <a:cs typeface="Times New Roman" panose="02020603050405020304" pitchFamily="18" charset="0"/>
              </a:rPr>
              <a:t>cumulative distribution function </a:t>
            </a:r>
            <a:r>
              <a:rPr lang="en-GB" dirty="0">
                <a:latin typeface="Times New Roman" panose="02020603050405020304" pitchFamily="18" charset="0"/>
                <a:cs typeface="Times New Roman" panose="02020603050405020304" pitchFamily="18" charset="0"/>
              </a:rPr>
              <a:t>(</a:t>
            </a:r>
            <a:r>
              <a:rPr lang="en-GB" b="1" dirty="0">
                <a:latin typeface="Times New Roman" panose="02020603050405020304" pitchFamily="18" charset="0"/>
                <a:cs typeface="Times New Roman" panose="02020603050405020304" pitchFamily="18" charset="0"/>
              </a:rPr>
              <a:t>CDF</a:t>
            </a:r>
            <a:r>
              <a:rPr lang="en-GB" dirty="0">
                <a:latin typeface="Times New Roman" panose="02020603050405020304" pitchFamily="18" charset="0"/>
                <a:cs typeface="Times New Roman" panose="02020603050405020304" pitchFamily="18" charset="0"/>
              </a:rPr>
              <a:t>) and a random number (in [0,1]) are calculated, so as to obtain</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At the beginning of each simulation, the CDF function is calculated for 100 equidistant speed values, between 0  and 4 times the most probable velocity of the MB distribution, which is given by                         , </a:t>
            </a:r>
            <a:r>
              <a:rPr lang="en-GB" b="1" dirty="0">
                <a:latin typeface="Times New Roman" panose="02020603050405020304" pitchFamily="18" charset="0"/>
                <a:cs typeface="Times New Roman" panose="02020603050405020304" pitchFamily="18" charset="0"/>
              </a:rPr>
              <a:t>for every facet temperature present in the system</a:t>
            </a:r>
            <a:r>
              <a:rPr lang="en-GB" dirty="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 higher computational speed could be achieved by calculating the inverse of the CDF and do forward interpolation (interpolate the Y value at a known X value) instead of reverse, but due to the long tail, i.e. non-zero probability for high speeds in the MB distribution, this would introduce artefacts at high velocities.</a:t>
            </a:r>
          </a:p>
        </p:txBody>
      </p:sp>
      <p:pic>
        <p:nvPicPr>
          <p:cNvPr id="4" name="Picture 3"/>
          <p:cNvPicPr>
            <a:picLocks noChangeAspect="1"/>
          </p:cNvPicPr>
          <p:nvPr/>
        </p:nvPicPr>
        <p:blipFill>
          <a:blip r:embed="rId2"/>
          <a:stretch>
            <a:fillRect/>
          </a:stretch>
        </p:blipFill>
        <p:spPr>
          <a:xfrm>
            <a:off x="1638300" y="1955796"/>
            <a:ext cx="5867400" cy="704850"/>
          </a:xfrm>
          <a:prstGeom prst="rect">
            <a:avLst/>
          </a:prstGeom>
        </p:spPr>
      </p:pic>
      <p:pic>
        <p:nvPicPr>
          <p:cNvPr id="7" name="Picture 6"/>
          <p:cNvPicPr>
            <a:picLocks noChangeAspect="1"/>
          </p:cNvPicPr>
          <p:nvPr/>
        </p:nvPicPr>
        <p:blipFill>
          <a:blip r:embed="rId3"/>
          <a:stretch>
            <a:fillRect/>
          </a:stretch>
        </p:blipFill>
        <p:spPr>
          <a:xfrm>
            <a:off x="1288881" y="3529766"/>
            <a:ext cx="1200150" cy="476250"/>
          </a:xfrm>
          <a:prstGeom prst="rect">
            <a:avLst/>
          </a:prstGeom>
        </p:spPr>
      </p:pic>
    </p:spTree>
    <p:extLst>
      <p:ext uri="{BB962C8B-B14F-4D97-AF65-F5344CB8AC3E}">
        <p14:creationId xmlns:p14="http://schemas.microsoft.com/office/powerpoint/2010/main" val="31707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05890"/>
            <a:ext cx="9144000" cy="51783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following table summarizes all this. The two plots represent the two pdf’s, </a:t>
            </a:r>
            <a:r>
              <a:rPr lang="en-GB" b="1" dirty="0">
                <a:latin typeface="Times New Roman" panose="02020603050405020304" pitchFamily="18" charset="0"/>
                <a:cs typeface="Times New Roman" panose="02020603050405020304" pitchFamily="18" charset="0"/>
              </a:rPr>
              <a:t>on the surface </a:t>
            </a:r>
            <a:r>
              <a:rPr lang="en-GB" dirty="0">
                <a:latin typeface="Times New Roman" panose="02020603050405020304" pitchFamily="18" charset="0"/>
                <a:cs typeface="Times New Roman" panose="02020603050405020304" pitchFamily="18" charset="0"/>
              </a:rPr>
              <a:t>and “corrected” for </a:t>
            </a:r>
            <a:r>
              <a:rPr lang="en-GB" b="1" dirty="0">
                <a:latin typeface="Times New Roman" panose="02020603050405020304" pitchFamily="18" charset="0"/>
                <a:cs typeface="Times New Roman" panose="02020603050405020304" pitchFamily="18" charset="0"/>
              </a:rPr>
              <a:t>volume effects </a:t>
            </a:r>
            <a:r>
              <a:rPr lang="en-GB" dirty="0">
                <a:latin typeface="Times New Roman" panose="02020603050405020304" pitchFamily="18" charset="0"/>
                <a:cs typeface="Times New Roman" panose="02020603050405020304" pitchFamily="18" charset="0"/>
              </a:rPr>
              <a:t>(i.e. divided by v):</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300"/>
              </a:spcAft>
            </a:pPr>
            <a:r>
              <a:rPr lang="en-GB" dirty="0">
                <a:latin typeface="Times New Roman" panose="02020603050405020304" pitchFamily="18" charset="0"/>
                <a:cs typeface="Times New Roman" panose="02020603050405020304" pitchFamily="18" charset="0"/>
              </a:rPr>
              <a:t>    </a:t>
            </a:r>
          </a:p>
          <a:p>
            <a:pPr>
              <a:spcAft>
                <a:spcPts val="300"/>
              </a:spcAft>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60095" y="1189808"/>
            <a:ext cx="6350307" cy="3109993"/>
          </a:xfrm>
          <a:prstGeom prst="rect">
            <a:avLst/>
          </a:prstGeom>
          <a:ln>
            <a:solidFill>
              <a:schemeClr val="tx2"/>
            </a:solidFill>
          </a:ln>
        </p:spPr>
      </p:pic>
      <p:pic>
        <p:nvPicPr>
          <p:cNvPr id="6" name="Picture 5"/>
          <p:cNvPicPr>
            <a:picLocks noChangeAspect="1"/>
          </p:cNvPicPr>
          <p:nvPr/>
        </p:nvPicPr>
        <p:blipFill>
          <a:blip r:embed="rId3"/>
          <a:stretch>
            <a:fillRect/>
          </a:stretch>
        </p:blipFill>
        <p:spPr>
          <a:xfrm>
            <a:off x="6460974" y="1862279"/>
            <a:ext cx="2633598" cy="4191501"/>
          </a:xfrm>
          <a:prstGeom prst="rect">
            <a:avLst/>
          </a:prstGeom>
          <a:ln>
            <a:solidFill>
              <a:schemeClr val="tx2"/>
            </a:solidFill>
          </a:ln>
        </p:spPr>
      </p:pic>
    </p:spTree>
    <p:extLst>
      <p:ext uri="{BB962C8B-B14F-4D97-AF65-F5344CB8AC3E}">
        <p14:creationId xmlns:p14="http://schemas.microsoft.com/office/powerpoint/2010/main" val="353028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05890"/>
            <a:ext cx="9144000" cy="5616922"/>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Finding the next collision location</a:t>
            </a:r>
          </a:p>
          <a:p>
            <a:pPr>
              <a:spcAft>
                <a:spcPts val="600"/>
              </a:spcAft>
            </a:pPr>
            <a:endParaRPr lang="en-GB" sz="12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After having generated a direction (</a:t>
            </a:r>
            <a:r>
              <a:rPr lang="en-GB" dirty="0">
                <a:latin typeface="Symbol" panose="05050102010706020507" pitchFamily="18" charset="2"/>
                <a:cs typeface="Times New Roman" panose="02020603050405020304" pitchFamily="18" charset="0"/>
              </a:rPr>
              <a:t>q</a:t>
            </a:r>
            <a:r>
              <a:rPr lang="en-GB" dirty="0">
                <a:latin typeface="Times New Roman" panose="02020603050405020304" pitchFamily="18" charset="0"/>
                <a:cs typeface="Times New Roman" panose="02020603050405020304" pitchFamily="18" charset="0"/>
              </a:rPr>
              <a:t> and </a:t>
            </a:r>
            <a:r>
              <a:rPr lang="en-GB" dirty="0">
                <a:latin typeface="Symbol" panose="05050102010706020507" pitchFamily="18" charset="2"/>
                <a:cs typeface="Times New Roman" panose="02020603050405020304" pitchFamily="18" charset="0"/>
              </a:rPr>
              <a:t>f</a:t>
            </a:r>
            <a:r>
              <a:rPr lang="en-GB" dirty="0">
                <a:latin typeface="Times New Roman" panose="02020603050405020304" pitchFamily="18" charset="0"/>
                <a:cs typeface="Times New Roman" panose="02020603050405020304" pitchFamily="18" charset="0"/>
              </a:rPr>
              <a:t> angles) and the particle’s velocity, Molflow+ applies an optimized </a:t>
            </a:r>
            <a:r>
              <a:rPr lang="en-GB" b="1" dirty="0">
                <a:latin typeface="Times New Roman" panose="02020603050405020304" pitchFamily="18" charset="0"/>
                <a:cs typeface="Times New Roman" panose="02020603050405020304" pitchFamily="18" charset="0"/>
              </a:rPr>
              <a:t>ray-tracing algorithm </a:t>
            </a:r>
            <a:r>
              <a:rPr lang="en-GB" dirty="0">
                <a:latin typeface="Times New Roman" panose="02020603050405020304" pitchFamily="18" charset="0"/>
                <a:cs typeface="Times New Roman" panose="02020603050405020304" pitchFamily="18" charset="0"/>
              </a:rPr>
              <a:t>to find the collision point with another facet.</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Depending on the sticking coefficient of the target facet, the particle will then undergo the same process (generation of two angles, and one velocity, with eventually a different MB distribution if the target facet temperature is different), until the particle is pumped.</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sticking coefficient of every facet, s, is assigned by the user, and the particle is pumped if, after generating another random number r in [0,1], the relation </a:t>
            </a:r>
            <a:r>
              <a:rPr lang="en-GB" b="1" dirty="0">
                <a:latin typeface="Times New Roman" panose="02020603050405020304" pitchFamily="18" charset="0"/>
                <a:cs typeface="Times New Roman" panose="02020603050405020304" pitchFamily="18" charset="0"/>
              </a:rPr>
              <a:t>r &lt; s is true </a:t>
            </a:r>
            <a:r>
              <a:rPr lang="en-GB" dirty="0">
                <a:latin typeface="Times New Roman" panose="02020603050405020304" pitchFamily="18" charset="0"/>
                <a:cs typeface="Times New Roman" panose="02020603050405020304" pitchFamily="18" charset="0"/>
              </a:rPr>
              <a:t>(see below).</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For a given source facet, the algorithm calculates the intersections of the ray (infinitely long straight line) </a:t>
            </a:r>
            <a:r>
              <a:rPr lang="en-GB" b="1" dirty="0">
                <a:latin typeface="Times New Roman" panose="02020603050405020304" pitchFamily="18" charset="0"/>
                <a:cs typeface="Times New Roman" panose="02020603050405020304" pitchFamily="18" charset="0"/>
              </a:rPr>
              <a:t>with all facets in the model</a:t>
            </a:r>
            <a:r>
              <a:rPr lang="en-GB" dirty="0">
                <a:latin typeface="Times New Roman" panose="02020603050405020304" pitchFamily="18" charset="0"/>
                <a:cs typeface="Times New Roman" panose="02020603050405020304" pitchFamily="18" charset="0"/>
              </a:rPr>
              <a:t>. Therefore </a:t>
            </a:r>
            <a:r>
              <a:rPr lang="en-GB" b="1" dirty="0">
                <a:latin typeface="Times New Roman" panose="02020603050405020304" pitchFamily="18" charset="0"/>
                <a:cs typeface="Times New Roman" panose="02020603050405020304" pitchFamily="18" charset="0"/>
              </a:rPr>
              <a:t>the computational speed is </a:t>
            </a:r>
            <a:r>
              <a:rPr lang="en-GB" dirty="0">
                <a:latin typeface="Times New Roman" panose="02020603050405020304" pitchFamily="18" charset="0"/>
                <a:cs typeface="Times New Roman" panose="02020603050405020304" pitchFamily="18" charset="0"/>
              </a:rPr>
              <a:t>(with good approximation) </a:t>
            </a:r>
            <a:r>
              <a:rPr lang="en-GB" b="1" dirty="0">
                <a:latin typeface="Times New Roman" panose="02020603050405020304" pitchFamily="18" charset="0"/>
                <a:cs typeface="Times New Roman" panose="02020603050405020304" pitchFamily="18" charset="0"/>
              </a:rPr>
              <a:t>inversely proportional to the number of polygonal facets in the model</a:t>
            </a:r>
            <a:r>
              <a:rPr lang="en-GB" dirty="0">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 speed-up can be obtained by defining (if the geometry allows) separate “</a:t>
            </a:r>
            <a:r>
              <a:rPr lang="en-GB" b="1" dirty="0">
                <a:latin typeface="Times New Roman" panose="02020603050405020304" pitchFamily="18" charset="0"/>
                <a:cs typeface="Times New Roman" panose="02020603050405020304" pitchFamily="18" charset="0"/>
              </a:rPr>
              <a:t>structures</a:t>
            </a:r>
            <a:r>
              <a:rPr lang="en-GB" dirty="0">
                <a:latin typeface="Times New Roman" panose="02020603050405020304" pitchFamily="18" charset="0"/>
                <a:cs typeface="Times New Roman" panose="02020603050405020304" pitchFamily="18" charset="0"/>
              </a:rPr>
              <a:t>”: in that case the algorithm calculates only the intersections with the facets of the structure where the source facet is (see below).</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 this case, every structure must have at least one “</a:t>
            </a:r>
            <a:r>
              <a:rPr lang="en-GB" b="1" dirty="0">
                <a:latin typeface="Times New Roman" panose="02020603050405020304" pitchFamily="18" charset="0"/>
                <a:cs typeface="Times New Roman" panose="02020603050405020304" pitchFamily="18" charset="0"/>
              </a:rPr>
              <a:t>link facet</a:t>
            </a:r>
            <a:r>
              <a:rPr lang="en-GB" dirty="0">
                <a:latin typeface="Times New Roman" panose="02020603050405020304" pitchFamily="18" charset="0"/>
                <a:cs typeface="Times New Roman" panose="02020603050405020304" pitchFamily="18" charset="0"/>
              </a:rPr>
              <a:t>” which points at another structure which has to be looked at by the ray-tracing algorithm in order to find the intersection.</a:t>
            </a:r>
          </a:p>
        </p:txBody>
      </p:sp>
    </p:spTree>
    <p:extLst>
      <p:ext uri="{BB962C8B-B14F-4D97-AF65-F5344CB8AC3E}">
        <p14:creationId xmlns:p14="http://schemas.microsoft.com/office/powerpoint/2010/main" val="7994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A11A76F-68D9-7C63-9E33-A80C2153ECAC}"/>
              </a:ext>
            </a:extLst>
          </p:cNvPr>
          <p:cNvSpPr/>
          <p:nvPr/>
        </p:nvSpPr>
        <p:spPr>
          <a:xfrm>
            <a:off x="58366" y="4883286"/>
            <a:ext cx="6648983" cy="1102468"/>
          </a:xfrm>
          <a:prstGeom prst="roundRect">
            <a:avLst/>
          </a:prstGeom>
          <a:solidFill>
            <a:srgbClr val="FF99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05890"/>
            <a:ext cx="9144000" cy="7186583"/>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Pump or rebound</a:t>
            </a:r>
            <a:endParaRPr lang="en-GB" sz="1200" b="1"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Generate a random number r in [0,1]: if r &lt; s then the particle is pumped.</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relationship between the sticking coefficient s (no units), and the corresponding pumping speed S (in units of (m</a:t>
            </a:r>
            <a:r>
              <a:rPr lang="en-GB" baseline="30000" dirty="0">
                <a:latin typeface="Times New Roman" panose="02020603050405020304" pitchFamily="18" charset="0"/>
                <a:cs typeface="Times New Roman" panose="02020603050405020304" pitchFamily="18" charset="0"/>
              </a:rPr>
              <a:t>3</a:t>
            </a:r>
            <a:r>
              <a:rPr lang="en-GB" dirty="0">
                <a:latin typeface="Times New Roman" panose="02020603050405020304" pitchFamily="18" charset="0"/>
                <a:cs typeface="Times New Roman" panose="02020603050405020304" pitchFamily="18" charset="0"/>
              </a:rPr>
              <a:t>/s)) of a facet of unit area (1 m</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is obtained via the relationship</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600"/>
              </a:spcAft>
            </a:pPr>
            <a:r>
              <a:rPr lang="en-GB" dirty="0">
                <a:latin typeface="Times New Roman" panose="02020603050405020304" pitchFamily="18" charset="0"/>
                <a:cs typeface="Times New Roman" panose="02020603050405020304" pitchFamily="18" charset="0"/>
              </a:rPr>
              <a:t>     ... where the average gas velocity is given, as already seen, by                                  . .</a:t>
            </a:r>
          </a:p>
          <a:p>
            <a:pPr>
              <a:spcAft>
                <a:spcPts val="600"/>
              </a:spcAft>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If the area of the facet is not 1 m</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then a multiplicative factor A must be introduced, equal to the area in m</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obviously.</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After selecting a facet, Molflow+ provides an automatic conversion </a:t>
            </a:r>
          </a:p>
          <a:p>
            <a:pPr>
              <a:spcAft>
                <a:spcPts val="600"/>
              </a:spcAft>
            </a:pPr>
            <a:r>
              <a:rPr lang="en-GB" dirty="0">
                <a:latin typeface="Times New Roman" panose="02020603050405020304" pitchFamily="18" charset="0"/>
                <a:cs typeface="Times New Roman" panose="02020603050405020304" pitchFamily="18" charset="0"/>
              </a:rPr>
              <a:t>     of the pumping speed to the corresponding sticking coefficient, </a:t>
            </a:r>
          </a:p>
          <a:p>
            <a:pPr>
              <a:spcAft>
                <a:spcPts val="600"/>
              </a:spcAft>
            </a:pPr>
            <a:r>
              <a:rPr lang="en-GB" dirty="0">
                <a:latin typeface="Times New Roman" panose="02020603050405020304" pitchFamily="18" charset="0"/>
                <a:cs typeface="Times New Roman" panose="02020603050405020304" pitchFamily="18" charset="0"/>
              </a:rPr>
              <a:t>     and </a:t>
            </a:r>
            <a:r>
              <a:rPr lang="en-GB" dirty="0" err="1">
                <a:latin typeface="Times New Roman" panose="02020603050405020304" pitchFamily="18" charset="0"/>
                <a:cs typeface="Times New Roman" panose="02020603050405020304" pitchFamily="18" charset="0"/>
              </a:rPr>
              <a:t>viceversa</a:t>
            </a:r>
            <a:r>
              <a:rPr lang="en-GB" dirty="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r>
              <a:rPr lang="en-GB" sz="1700" b="1" dirty="0">
                <a:latin typeface="Times New Roman" panose="02020603050405020304" pitchFamily="18" charset="0"/>
                <a:cs typeface="Times New Roman" panose="02020603050405020304" pitchFamily="18" charset="0"/>
              </a:rPr>
              <a:t>Note that the customary units in Molflow+ are not SI, (l/s) instead of </a:t>
            </a:r>
          </a:p>
          <a:p>
            <a:pPr>
              <a:spcAft>
                <a:spcPts val="600"/>
              </a:spcAft>
            </a:pPr>
            <a:r>
              <a:rPr lang="en-GB" sz="1700" b="1" dirty="0">
                <a:latin typeface="Times New Roman" panose="02020603050405020304" pitchFamily="18" charset="0"/>
                <a:cs typeface="Times New Roman" panose="02020603050405020304" pitchFamily="18" charset="0"/>
              </a:rPr>
              <a:t>      m</a:t>
            </a:r>
            <a:r>
              <a:rPr lang="en-GB" sz="1700" b="1" baseline="30000" dirty="0">
                <a:latin typeface="Times New Roman" panose="02020603050405020304" pitchFamily="18" charset="0"/>
                <a:cs typeface="Times New Roman" panose="02020603050405020304" pitchFamily="18" charset="0"/>
              </a:rPr>
              <a:t>3</a:t>
            </a:r>
            <a:r>
              <a:rPr lang="en-GB" sz="1700" b="1" dirty="0">
                <a:latin typeface="Times New Roman" panose="02020603050405020304" pitchFamily="18" charset="0"/>
                <a:cs typeface="Times New Roman" panose="02020603050405020304" pitchFamily="18" charset="0"/>
              </a:rPr>
              <a:t>/s, </a:t>
            </a:r>
            <a:r>
              <a:rPr lang="en-GB" sz="1700" b="1" u="sng" dirty="0">
                <a:latin typeface="Times New Roman" panose="02020603050405020304" pitchFamily="18" charset="0"/>
                <a:cs typeface="Times New Roman" panose="02020603050405020304" pitchFamily="18" charset="0"/>
              </a:rPr>
              <a:t>and therefore the linear dimensions should be in cm, rather </a:t>
            </a:r>
          </a:p>
          <a:p>
            <a:pPr>
              <a:spcAft>
                <a:spcPts val="600"/>
              </a:spcAft>
            </a:pPr>
            <a:r>
              <a:rPr lang="en-GB" sz="1700" b="1" dirty="0">
                <a:latin typeface="Times New Roman" panose="02020603050405020304" pitchFamily="18" charset="0"/>
                <a:cs typeface="Times New Roman" panose="02020603050405020304" pitchFamily="18" charset="0"/>
              </a:rPr>
              <a:t>      </a:t>
            </a:r>
            <a:r>
              <a:rPr lang="en-GB" sz="1700" b="1" u="sng" dirty="0">
                <a:latin typeface="Times New Roman" panose="02020603050405020304" pitchFamily="18" charset="0"/>
                <a:cs typeface="Times New Roman" panose="02020603050405020304" pitchFamily="18" charset="0"/>
              </a:rPr>
              <a:t>than m</a:t>
            </a:r>
            <a:r>
              <a:rPr lang="en-GB" sz="1700" b="1"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300"/>
              </a:spcAft>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538537" y="1849095"/>
            <a:ext cx="2066925" cy="666750"/>
          </a:xfrm>
          <a:prstGeom prst="rect">
            <a:avLst/>
          </a:prstGeom>
        </p:spPr>
      </p:pic>
      <p:pic>
        <p:nvPicPr>
          <p:cNvPr id="5" name="Picture 4"/>
          <p:cNvPicPr>
            <a:picLocks noChangeAspect="1"/>
          </p:cNvPicPr>
          <p:nvPr/>
        </p:nvPicPr>
        <p:blipFill>
          <a:blip r:embed="rId3"/>
          <a:stretch>
            <a:fillRect/>
          </a:stretch>
        </p:blipFill>
        <p:spPr>
          <a:xfrm>
            <a:off x="6143626" y="2286634"/>
            <a:ext cx="1885950" cy="781050"/>
          </a:xfrm>
          <a:prstGeom prst="rect">
            <a:avLst/>
          </a:prstGeom>
        </p:spPr>
      </p:pic>
      <p:pic>
        <p:nvPicPr>
          <p:cNvPr id="7" name="Picture 6"/>
          <p:cNvPicPr>
            <a:picLocks noChangeAspect="1"/>
          </p:cNvPicPr>
          <p:nvPr/>
        </p:nvPicPr>
        <p:blipFill>
          <a:blip r:embed="rId4"/>
          <a:stretch>
            <a:fillRect/>
          </a:stretch>
        </p:blipFill>
        <p:spPr>
          <a:xfrm>
            <a:off x="6791573" y="3919029"/>
            <a:ext cx="2155409" cy="2277992"/>
          </a:xfrm>
          <a:prstGeom prst="rect">
            <a:avLst/>
          </a:prstGeom>
        </p:spPr>
      </p:pic>
      <p:sp>
        <p:nvSpPr>
          <p:cNvPr id="8" name="Oval 7"/>
          <p:cNvSpPr/>
          <p:nvPr/>
        </p:nvSpPr>
        <p:spPr>
          <a:xfrm>
            <a:off x="6707349" y="3882933"/>
            <a:ext cx="2388520" cy="773280"/>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07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 calcmode="lin" valueType="num">
                                      <p:cBhvr additive="base">
                                        <p:cTn id="4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 presetClass="entr" presetSubtype="4" fill="hold" grpId="0" nodeType="after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 calcmode="lin" valueType="num">
                                      <p:cBhvr additive="base">
                                        <p:cTn id="5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58" fill="hold">
                            <p:stCondLst>
                              <p:cond delay="1500"/>
                            </p:stCondLst>
                            <p:childTnLst>
                              <p:par>
                                <p:cTn id="59" presetID="2" presetClass="entr" presetSubtype="4"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par>
                          <p:cTn id="63" fill="hold">
                            <p:stCondLst>
                              <p:cond delay="2000"/>
                            </p:stCondLst>
                            <p:childTnLst>
                              <p:par>
                                <p:cTn id="64" presetID="2" presetClass="entr" presetSubtype="4"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ppt_x"/>
                                          </p:val>
                                        </p:tav>
                                        <p:tav tm="100000">
                                          <p:val>
                                            <p:strVal val="#ppt_x"/>
                                          </p:val>
                                        </p:tav>
                                      </p:tavLst>
                                    </p:anim>
                                    <p:anim calcmode="lin" valueType="num">
                                      <p:cBhvr additive="base">
                                        <p:cTn id="6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 calcmode="lin" valueType="num">
                                      <p:cBhvr additive="base">
                                        <p:cTn id="7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2" presetClass="entr" presetSubtype="4" fill="hold" grpId="0" nodeType="after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 calcmode="lin" valueType="num">
                                      <p:cBhvr additive="base">
                                        <p:cTn id="7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par>
                          <p:cTn id="79" fill="hold">
                            <p:stCondLst>
                              <p:cond delay="1000"/>
                            </p:stCondLst>
                            <p:childTnLst>
                              <p:par>
                                <p:cTn id="80" presetID="2" presetClass="entr" presetSubtype="4" fill="hold" grpId="0" nodeType="afterEffect">
                                  <p:stCondLst>
                                    <p:cond delay="0"/>
                                  </p:stCondLst>
                                  <p:childTnLst>
                                    <p:set>
                                      <p:cBhvr>
                                        <p:cTn id="81" dur="1" fill="hold">
                                          <p:stCondLst>
                                            <p:cond delay="0"/>
                                          </p:stCondLst>
                                        </p:cTn>
                                        <p:tgtEl>
                                          <p:spTgt spid="3">
                                            <p:txEl>
                                              <p:pRg st="13" end="13"/>
                                            </p:txEl>
                                          </p:spTgt>
                                        </p:tgtEl>
                                        <p:attrNameLst>
                                          <p:attrName>style.visibility</p:attrName>
                                        </p:attrNameLst>
                                      </p:cBhvr>
                                      <p:to>
                                        <p:strVal val="visible"/>
                                      </p:to>
                                    </p:set>
                                    <p:anim calcmode="lin" valueType="num">
                                      <p:cBhvr additive="base">
                                        <p:cTn id="82"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par>
                          <p:cTn id="84" fill="hold">
                            <p:stCondLst>
                              <p:cond delay="1500"/>
                            </p:stCondLst>
                            <p:childTnLst>
                              <p:par>
                                <p:cTn id="85" presetID="53" presetClass="entr" presetSubtype="16" fill="hold" grpId="0" nodeType="after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fill="hold"/>
                                        <p:tgtEl>
                                          <p:spTgt spid="6"/>
                                        </p:tgtEl>
                                        <p:attrNameLst>
                                          <p:attrName>ppt_w</p:attrName>
                                        </p:attrNameLst>
                                      </p:cBhvr>
                                      <p:tavLst>
                                        <p:tav tm="0">
                                          <p:val>
                                            <p:fltVal val="0"/>
                                          </p:val>
                                        </p:tav>
                                        <p:tav tm="100000">
                                          <p:val>
                                            <p:strVal val="#ppt_w"/>
                                          </p:val>
                                        </p:tav>
                                      </p:tavLst>
                                    </p:anim>
                                    <p:anim calcmode="lin" valueType="num">
                                      <p:cBhvr>
                                        <p:cTn id="88" dur="500" fill="hold"/>
                                        <p:tgtEl>
                                          <p:spTgt spid="6"/>
                                        </p:tgtEl>
                                        <p:attrNameLst>
                                          <p:attrName>ppt_h</p:attrName>
                                        </p:attrNameLst>
                                      </p:cBhvr>
                                      <p:tavLst>
                                        <p:tav tm="0">
                                          <p:val>
                                            <p:fltVal val="0"/>
                                          </p:val>
                                        </p:tav>
                                        <p:tav tm="100000">
                                          <p:val>
                                            <p:strVal val="#ppt_h"/>
                                          </p:val>
                                        </p:tav>
                                      </p:tavLst>
                                    </p:anim>
                                    <p:animEffect transition="in" filter="fade">
                                      <p:cBhvr>
                                        <p:cTn id="8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bldLvl="2"/>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05890"/>
            <a:ext cx="9144000" cy="4508927"/>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Registering hits</a:t>
            </a:r>
            <a:endParaRPr lang="en-GB" sz="1200" b="1"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By definition, pressure on a surface is the momentum change rate of particles colliding with it. Every facet (or texture or profile slice, see later) has </a:t>
            </a:r>
            <a:r>
              <a:rPr lang="en-GB" b="1" dirty="0">
                <a:latin typeface="Times New Roman" panose="02020603050405020304" pitchFamily="18" charset="0"/>
                <a:cs typeface="Times New Roman" panose="02020603050405020304" pitchFamily="18" charset="0"/>
              </a:rPr>
              <a:t>three hit counters in memory </a:t>
            </a:r>
            <a:r>
              <a:rPr lang="en-GB" dirty="0">
                <a:latin typeface="Times New Roman" panose="02020603050405020304" pitchFamily="18" charset="0"/>
                <a:cs typeface="Times New Roman" panose="02020603050405020304" pitchFamily="18" charset="0"/>
              </a:rPr>
              <a:t>that are incremented by the following quantities at every hit with the target facet:</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We increment </a:t>
            </a:r>
            <a:r>
              <a:rPr lang="en-GB" b="1" dirty="0" err="1">
                <a:latin typeface="Times New Roman" panose="02020603050405020304" pitchFamily="18" charset="0"/>
                <a:cs typeface="Times New Roman" panose="02020603050405020304" pitchFamily="18" charset="0"/>
              </a:rPr>
              <a:t>N</a:t>
            </a:r>
            <a:r>
              <a:rPr lang="en-GB" b="1" baseline="-25000" dirty="0" err="1">
                <a:latin typeface="Times New Roman" panose="02020603050405020304" pitchFamily="18" charset="0"/>
                <a:cs typeface="Times New Roman" panose="02020603050405020304" pitchFamily="18" charset="0"/>
              </a:rPr>
              <a:t>hit</a:t>
            </a:r>
            <a:r>
              <a:rPr lang="en-GB" dirty="0">
                <a:latin typeface="Times New Roman" panose="02020603050405020304" pitchFamily="18" charset="0"/>
                <a:cs typeface="Times New Roman" panose="02020603050405020304" pitchFamily="18" charset="0"/>
              </a:rPr>
              <a:t> , the </a:t>
            </a:r>
            <a:r>
              <a:rPr lang="en-GB" b="1" dirty="0">
                <a:latin typeface="Times New Roman" panose="02020603050405020304" pitchFamily="18" charset="0"/>
                <a:cs typeface="Times New Roman" panose="02020603050405020304" pitchFamily="18" charset="0"/>
              </a:rPr>
              <a:t>"number of Monte Carlo hits“ counter </a:t>
            </a:r>
            <a:r>
              <a:rPr lang="en-GB" dirty="0">
                <a:latin typeface="Times New Roman" panose="02020603050405020304" pitchFamily="18" charset="0"/>
                <a:cs typeface="Times New Roman" panose="02020603050405020304" pitchFamily="18" charset="0"/>
              </a:rPr>
              <a:t>by 1. Knowing the number of MC hits on a facet will allow us to calculate the </a:t>
            </a:r>
            <a:r>
              <a:rPr lang="en-GB" b="1" dirty="0">
                <a:latin typeface="Times New Roman" panose="02020603050405020304" pitchFamily="18" charset="0"/>
                <a:cs typeface="Times New Roman" panose="02020603050405020304" pitchFamily="18" charset="0"/>
              </a:rPr>
              <a:t>impingement rate</a:t>
            </a:r>
            <a:r>
              <a:rPr lang="en-GB" dirty="0">
                <a:latin typeface="Times New Roman" panose="02020603050405020304" pitchFamily="18" charset="0"/>
                <a:cs typeface="Times New Roman" panose="02020603050405020304" pitchFamily="18" charset="0"/>
              </a:rPr>
              <a:t>, moreover it provides important information on the </a:t>
            </a:r>
            <a:r>
              <a:rPr lang="en-GB" b="1" dirty="0">
                <a:latin typeface="Times New Roman" panose="02020603050405020304" pitchFamily="18" charset="0"/>
                <a:cs typeface="Times New Roman" panose="02020603050405020304" pitchFamily="18" charset="0"/>
              </a:rPr>
              <a:t>statistical accuracy </a:t>
            </a:r>
            <a:r>
              <a:rPr lang="en-GB" dirty="0">
                <a:latin typeface="Times New Roman" panose="02020603050405020304" pitchFamily="18" charset="0"/>
                <a:cs typeface="Times New Roman" panose="02020603050405020304" pitchFamily="18" charset="0"/>
              </a:rPr>
              <a:t>of our results;</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To           , the </a:t>
            </a:r>
            <a:r>
              <a:rPr lang="en-GB" b="1" dirty="0">
                <a:latin typeface="Times New Roman" panose="02020603050405020304" pitchFamily="18" charset="0"/>
                <a:cs typeface="Times New Roman" panose="02020603050405020304" pitchFamily="18" charset="0"/>
              </a:rPr>
              <a:t>"total orthogonal momentum change“ counter, </a:t>
            </a:r>
            <a:r>
              <a:rPr lang="en-GB" dirty="0">
                <a:latin typeface="Times New Roman" panose="02020603050405020304" pitchFamily="18" charset="0"/>
                <a:cs typeface="Times New Roman" panose="02020603050405020304" pitchFamily="18" charset="0"/>
              </a:rPr>
              <a:t>we add the orthogonal momentum change,                               , of the incoming particle (</a:t>
            </a:r>
            <a:r>
              <a:rPr lang="en-GB" dirty="0">
                <a:latin typeface="Symbol" panose="05050102010706020507" pitchFamily="18" charset="2"/>
                <a:cs typeface="Times New Roman" panose="02020603050405020304" pitchFamily="18" charset="0"/>
              </a:rPr>
              <a:t>q</a:t>
            </a:r>
            <a:r>
              <a:rPr lang="en-GB" dirty="0">
                <a:latin typeface="Times New Roman" panose="02020603050405020304" pitchFamily="18" charset="0"/>
                <a:cs typeface="Times New Roman" panose="02020603050405020304" pitchFamily="18" charset="0"/>
              </a:rPr>
              <a:t>  is the test particle’s incident angle, v is its speed, and m is its mass);</a:t>
            </a:r>
          </a:p>
          <a:p>
            <a:pPr marL="285750" indent="-285750">
              <a:lnSpc>
                <a:spcPct val="150000"/>
              </a:lnSpc>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We also use a third counter,             to store the </a:t>
            </a:r>
            <a:r>
              <a:rPr lang="en-GB" b="1" dirty="0">
                <a:latin typeface="Times New Roman" panose="02020603050405020304" pitchFamily="18" charset="0"/>
                <a:cs typeface="Times New Roman" panose="02020603050405020304" pitchFamily="18" charset="0"/>
              </a:rPr>
              <a:t>sum of the reciprocals of the orthogonal speed components</a:t>
            </a:r>
            <a:r>
              <a:rPr lang="en-GB" dirty="0">
                <a:latin typeface="Times New Roman" panose="02020603050405020304" pitchFamily="18" charset="0"/>
                <a:cs typeface="Times New Roman" panose="02020603050405020304" pitchFamily="18" charset="0"/>
              </a:rPr>
              <a:t>,                    .  . </a:t>
            </a:r>
            <a:r>
              <a:rPr lang="en-GB" u="sng" dirty="0">
                <a:latin typeface="Times New Roman" panose="02020603050405020304" pitchFamily="18" charset="0"/>
                <a:cs typeface="Times New Roman" panose="02020603050405020304" pitchFamily="18" charset="0"/>
              </a:rPr>
              <a:t>We need to store this quantity for the calculation of the </a:t>
            </a:r>
            <a:r>
              <a:rPr lang="en-GB" b="1" u="sng" dirty="0">
                <a:latin typeface="Times New Roman" panose="02020603050405020304" pitchFamily="18" charset="0"/>
                <a:cs typeface="Times New Roman" panose="02020603050405020304" pitchFamily="18" charset="0"/>
              </a:rPr>
              <a:t>particle density</a:t>
            </a:r>
            <a:r>
              <a:rPr lang="en-GB" u="sng" dirty="0">
                <a:latin typeface="Times New Roman" panose="02020603050405020304" pitchFamily="18" charset="0"/>
                <a:cs typeface="Times New Roman" panose="02020603050405020304" pitchFamily="18" charset="0"/>
              </a:rPr>
              <a:t> near the facet, as explained later</a:t>
            </a:r>
            <a:r>
              <a:rPr lang="en-GB"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661987" y="2701591"/>
            <a:ext cx="504825" cy="323850"/>
          </a:xfrm>
          <a:prstGeom prst="rect">
            <a:avLst/>
          </a:prstGeom>
        </p:spPr>
      </p:pic>
      <p:pic>
        <p:nvPicPr>
          <p:cNvPr id="9" name="Picture 8"/>
          <p:cNvPicPr>
            <a:picLocks noChangeAspect="1"/>
          </p:cNvPicPr>
          <p:nvPr/>
        </p:nvPicPr>
        <p:blipFill>
          <a:blip r:embed="rId3"/>
          <a:stretch>
            <a:fillRect/>
          </a:stretch>
        </p:blipFill>
        <p:spPr>
          <a:xfrm>
            <a:off x="2212808" y="3013409"/>
            <a:ext cx="1638300" cy="257175"/>
          </a:xfrm>
          <a:prstGeom prst="rect">
            <a:avLst/>
          </a:prstGeom>
        </p:spPr>
      </p:pic>
      <p:pic>
        <p:nvPicPr>
          <p:cNvPr id="10" name="Picture 9"/>
          <p:cNvPicPr>
            <a:picLocks noChangeAspect="1"/>
          </p:cNvPicPr>
          <p:nvPr/>
        </p:nvPicPr>
        <p:blipFill>
          <a:blip r:embed="rId4"/>
          <a:stretch>
            <a:fillRect/>
          </a:stretch>
        </p:blipFill>
        <p:spPr>
          <a:xfrm>
            <a:off x="2989097" y="3645301"/>
            <a:ext cx="542925" cy="381000"/>
          </a:xfrm>
          <a:prstGeom prst="rect">
            <a:avLst/>
          </a:prstGeom>
        </p:spPr>
      </p:pic>
      <p:pic>
        <p:nvPicPr>
          <p:cNvPr id="11" name="Picture 10"/>
          <p:cNvPicPr>
            <a:picLocks noChangeAspect="1"/>
          </p:cNvPicPr>
          <p:nvPr/>
        </p:nvPicPr>
        <p:blipFill>
          <a:blip r:embed="rId5"/>
          <a:stretch>
            <a:fillRect/>
          </a:stretch>
        </p:blipFill>
        <p:spPr>
          <a:xfrm>
            <a:off x="2340902" y="4057293"/>
            <a:ext cx="514350" cy="447675"/>
          </a:xfrm>
          <a:prstGeom prst="rect">
            <a:avLst/>
          </a:prstGeom>
        </p:spPr>
      </p:pic>
      <p:pic>
        <p:nvPicPr>
          <p:cNvPr id="12" name="Picture 11"/>
          <p:cNvPicPr>
            <a:picLocks noChangeAspect="1"/>
          </p:cNvPicPr>
          <p:nvPr/>
        </p:nvPicPr>
        <p:blipFill>
          <a:blip r:embed="rId6"/>
          <a:stretch>
            <a:fillRect/>
          </a:stretch>
        </p:blipFill>
        <p:spPr>
          <a:xfrm>
            <a:off x="2831188" y="4084542"/>
            <a:ext cx="628650" cy="381000"/>
          </a:xfrm>
          <a:prstGeom prst="rect">
            <a:avLst/>
          </a:prstGeom>
        </p:spPr>
      </p:pic>
    </p:spTree>
    <p:extLst>
      <p:ext uri="{BB962C8B-B14F-4D97-AF65-F5344CB8AC3E}">
        <p14:creationId xmlns:p14="http://schemas.microsoft.com/office/powerpoint/2010/main" val="307560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par>
                          <p:cTn id="53" fill="hold">
                            <p:stCondLst>
                              <p:cond delay="1500"/>
                            </p:stCondLst>
                            <p:childTnLst>
                              <p:par>
                                <p:cTn id="54" presetID="2" presetClass="entr" presetSubtype="4"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05890"/>
            <a:ext cx="9144000" cy="6017032"/>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Rebound</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Once the hit registers are incremented, the algorithm proceeds to the next iteration, by assigning a new velocity and a new direction. </a:t>
            </a:r>
            <a:r>
              <a:rPr lang="en-GB" b="1" dirty="0">
                <a:latin typeface="Times New Roman" panose="02020603050405020304" pitchFamily="18" charset="0"/>
                <a:cs typeface="Times New Roman" panose="02020603050405020304" pitchFamily="18" charset="0"/>
              </a:rPr>
              <a:t>The direction can be cosine-like (diffuse), uniform, or “mirror”.</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new speed depends on the </a:t>
            </a:r>
            <a:r>
              <a:rPr lang="en-GB" b="1" dirty="0">
                <a:latin typeface="Times New Roman" panose="02020603050405020304" pitchFamily="18" charset="0"/>
                <a:cs typeface="Times New Roman" panose="02020603050405020304" pitchFamily="18" charset="0"/>
              </a:rPr>
              <a:t>thermal </a:t>
            </a:r>
            <a:r>
              <a:rPr lang="en-GB" b="1" dirty="0" err="1">
                <a:latin typeface="Times New Roman" panose="02020603050405020304" pitchFamily="18" charset="0"/>
                <a:cs typeface="Times New Roman" panose="02020603050405020304" pitchFamily="18" charset="0"/>
              </a:rPr>
              <a:t>accomodation</a:t>
            </a:r>
            <a:r>
              <a:rPr lang="en-GB" b="1" dirty="0">
                <a:latin typeface="Times New Roman" panose="02020603050405020304" pitchFamily="18" charset="0"/>
                <a:cs typeface="Times New Roman" panose="02020603050405020304" pitchFamily="18" charset="0"/>
              </a:rPr>
              <a:t> coefficient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a:t>
            </a:r>
            <a:r>
              <a:rPr lang="en-GB" baseline="-25000" dirty="0" err="1">
                <a:latin typeface="Times New Roman" panose="02020603050405020304" pitchFamily="18" charset="0"/>
                <a:cs typeface="Times New Roman" panose="02020603050405020304" pitchFamily="18" charset="0"/>
              </a:rPr>
              <a:t>acc</a:t>
            </a:r>
            <a:r>
              <a:rPr lang="en-GB" dirty="0">
                <a:latin typeface="Times New Roman" panose="02020603050405020304" pitchFamily="18" charset="0"/>
                <a:cs typeface="Times New Roman" panose="02020603050405020304" pitchFamily="18" charset="0"/>
              </a:rPr>
              <a:t> . By default, total </a:t>
            </a:r>
            <a:r>
              <a:rPr lang="en-GB" dirty="0" err="1">
                <a:latin typeface="Times New Roman" panose="02020603050405020304" pitchFamily="18" charset="0"/>
                <a:cs typeface="Times New Roman" panose="02020603050405020304" pitchFamily="18" charset="0"/>
              </a:rPr>
              <a:t>thermalization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a:t>
            </a:r>
            <a:r>
              <a:rPr lang="en-GB" baseline="-25000" dirty="0" err="1">
                <a:latin typeface="Times New Roman" panose="02020603050405020304" pitchFamily="18" charset="0"/>
                <a:cs typeface="Times New Roman" panose="02020603050405020304" pitchFamily="18" charset="0"/>
              </a:rPr>
              <a:t>acc</a:t>
            </a:r>
            <a:r>
              <a:rPr lang="en-GB" dirty="0">
                <a:latin typeface="Times New Roman" panose="02020603050405020304" pitchFamily="18" charset="0"/>
                <a:cs typeface="Times New Roman" panose="02020603050405020304" pitchFamily="18" charset="0"/>
              </a:rPr>
              <a:t> = 1) is assumed, in which case - regardless of the incident velocity - a new velocity </a:t>
            </a:r>
            <a:r>
              <a:rPr lang="en-GB" dirty="0" err="1">
                <a:latin typeface="Times New Roman" panose="02020603050405020304" pitchFamily="18" charset="0"/>
                <a:cs typeface="Times New Roman" panose="02020603050405020304" pitchFamily="18" charset="0"/>
              </a:rPr>
              <a:t>v</a:t>
            </a:r>
            <a:r>
              <a:rPr lang="en-GB" baseline="-25000" dirty="0" err="1">
                <a:latin typeface="Times New Roman" panose="02020603050405020304" pitchFamily="18" charset="0"/>
                <a:cs typeface="Times New Roman" panose="02020603050405020304" pitchFamily="18" charset="0"/>
              </a:rPr>
              <a:t>new</a:t>
            </a:r>
            <a:r>
              <a:rPr lang="en-GB" dirty="0">
                <a:latin typeface="Times New Roman" panose="02020603050405020304" pitchFamily="18" charset="0"/>
                <a:cs typeface="Times New Roman" panose="02020603050405020304" pitchFamily="18" charset="0"/>
              </a:rPr>
              <a:t> is generated according to the frequency-modified speed distribution, which takes into account the facet’s temperature. If the user changes this coefficient, then the new velocity is calculated as:         </a:t>
            </a:r>
          </a:p>
          <a:p>
            <a:pPr>
              <a:spcAft>
                <a:spcPts val="600"/>
              </a:spcAft>
            </a:pPr>
            <a:r>
              <a:rPr lang="en-GB" dirty="0">
                <a:latin typeface="Times New Roman" panose="02020603050405020304" pitchFamily="18" charset="0"/>
                <a:cs typeface="Times New Roman" panose="02020603050405020304" pitchFamily="18" charset="0"/>
              </a:rPr>
              <a:t>     … where </a:t>
            </a:r>
            <a:r>
              <a:rPr lang="en-GB" dirty="0" err="1">
                <a:latin typeface="Times New Roman" panose="02020603050405020304" pitchFamily="18" charset="0"/>
                <a:cs typeface="Times New Roman" panose="02020603050405020304" pitchFamily="18" charset="0"/>
              </a:rPr>
              <a:t>v</a:t>
            </a:r>
            <a:r>
              <a:rPr lang="en-GB" baseline="-25000" dirty="0" err="1">
                <a:latin typeface="Times New Roman" panose="02020603050405020304" pitchFamily="18" charset="0"/>
                <a:cs typeface="Times New Roman" panose="02020603050405020304" pitchFamily="18" charset="0"/>
              </a:rPr>
              <a:t>old</a:t>
            </a:r>
            <a:r>
              <a:rPr lang="en-GB" dirty="0">
                <a:latin typeface="Times New Roman" panose="02020603050405020304" pitchFamily="18" charset="0"/>
                <a:cs typeface="Times New Roman" panose="02020603050405020304" pitchFamily="18" charset="0"/>
              </a:rPr>
              <a:t> is the incident velocity and the thermal accommodation coefficient, </a:t>
            </a:r>
            <a:r>
              <a:rPr lang="en-GB" dirty="0" err="1">
                <a:latin typeface="Times New Roman" panose="02020603050405020304" pitchFamily="18" charset="0"/>
                <a:cs typeface="Times New Roman" panose="02020603050405020304" pitchFamily="18" charset="0"/>
              </a:rPr>
              <a:t>A</a:t>
            </a:r>
            <a:r>
              <a:rPr lang="en-GB" baseline="-25000" dirty="0" err="1">
                <a:latin typeface="Times New Roman" panose="02020603050405020304" pitchFamily="18" charset="0"/>
                <a:cs typeface="Times New Roman" panose="02020603050405020304" pitchFamily="18" charset="0"/>
              </a:rPr>
              <a:t>acc</a:t>
            </a:r>
            <a:r>
              <a:rPr lang="en-GB" dirty="0">
                <a:latin typeface="Times New Roman" panose="02020603050405020304" pitchFamily="18" charset="0"/>
                <a:cs typeface="Times New Roman" panose="02020603050405020304" pitchFamily="18" charset="0"/>
              </a:rPr>
              <a:t> is     </a:t>
            </a:r>
          </a:p>
          <a:p>
            <a:pPr>
              <a:spcAft>
                <a:spcPts val="600"/>
              </a:spcAft>
            </a:pPr>
            <a:r>
              <a:rPr lang="en-GB" dirty="0">
                <a:latin typeface="Times New Roman" panose="02020603050405020304" pitchFamily="18" charset="0"/>
                <a:cs typeface="Times New Roman" panose="02020603050405020304" pitchFamily="18" charset="0"/>
              </a:rPr>
              <a:t>     between 0 and 1.</a:t>
            </a: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127734" y="1492214"/>
            <a:ext cx="1551152" cy="1648099"/>
          </a:xfrm>
          <a:prstGeom prst="rect">
            <a:avLst/>
          </a:prstGeom>
        </p:spPr>
      </p:pic>
      <p:sp>
        <p:nvSpPr>
          <p:cNvPr id="13" name="Oval 12"/>
          <p:cNvSpPr/>
          <p:nvPr/>
        </p:nvSpPr>
        <p:spPr>
          <a:xfrm>
            <a:off x="5058323" y="2783563"/>
            <a:ext cx="637674" cy="389661"/>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3"/>
          <a:stretch>
            <a:fillRect/>
          </a:stretch>
        </p:blipFill>
        <p:spPr>
          <a:xfrm>
            <a:off x="2588824" y="1492215"/>
            <a:ext cx="1715128" cy="2411734"/>
          </a:xfrm>
          <a:prstGeom prst="rect">
            <a:avLst/>
          </a:prstGeom>
        </p:spPr>
      </p:pic>
      <p:cxnSp>
        <p:nvCxnSpPr>
          <p:cNvPr id="8" name="Straight Arrow Connector 7"/>
          <p:cNvCxnSpPr/>
          <p:nvPr/>
        </p:nvCxnSpPr>
        <p:spPr>
          <a:xfrm flipH="1">
            <a:off x="4068750" y="2967292"/>
            <a:ext cx="992350" cy="0"/>
          </a:xfrm>
          <a:prstGeom prst="straightConnector1">
            <a:avLst/>
          </a:prstGeom>
          <a:ln>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4"/>
          <a:stretch>
            <a:fillRect/>
          </a:stretch>
        </p:blipFill>
        <p:spPr>
          <a:xfrm>
            <a:off x="2816520" y="4977352"/>
            <a:ext cx="3505200" cy="419100"/>
          </a:xfrm>
          <a:prstGeom prst="rect">
            <a:avLst/>
          </a:prstGeom>
        </p:spPr>
      </p:pic>
    </p:spTree>
    <p:extLst>
      <p:ext uri="{BB962C8B-B14F-4D97-AF65-F5344CB8AC3E}">
        <p14:creationId xmlns:p14="http://schemas.microsoft.com/office/powerpoint/2010/main" val="322351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 calcmode="lin" valueType="num">
                                      <p:cBhvr additive="base">
                                        <p:cTn id="4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2" presetClass="entr" presetSubtype="4"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 calcmode="lin" valueType="num">
                                      <p:cBhvr additive="base">
                                        <p:cTn id="5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 calcmode="lin" valueType="num">
                                      <p:cBhvr additive="base">
                                        <p:cTn id="54"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369794"/>
            <a:ext cx="9144000" cy="5909310"/>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Rebound (continued)</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Once the new speed and direction are chosen, then the orthogonal momentum change and speed reciprocal counters of the facet </a:t>
            </a:r>
            <a:r>
              <a:rPr lang="en-GB" b="1" dirty="0">
                <a:latin typeface="Times New Roman" panose="02020603050405020304" pitchFamily="18" charset="0"/>
                <a:cs typeface="Times New Roman" panose="02020603050405020304" pitchFamily="18" charset="0"/>
              </a:rPr>
              <a:t>are incremented again</a:t>
            </a:r>
            <a:r>
              <a:rPr lang="en-GB" dirty="0">
                <a:latin typeface="Times New Roman" panose="02020603050405020304" pitchFamily="18" charset="0"/>
                <a:cs typeface="Times New Roman" panose="02020603050405020304" pitchFamily="18" charset="0"/>
              </a:rPr>
              <a:t> to take into account the outgoing particle’s impulse and velocity reciprocal.</a:t>
            </a:r>
          </a:p>
          <a:p>
            <a:pPr marL="342900" indent="-342900">
              <a:spcAft>
                <a:spcPts val="600"/>
              </a:spcAf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Calculating physical quantities</a:t>
            </a:r>
          </a:p>
          <a:p>
            <a:pPr>
              <a:spcAft>
                <a:spcPts val="600"/>
              </a:spcAft>
            </a:pPr>
            <a:r>
              <a:rPr lang="en-GB" dirty="0">
                <a:latin typeface="Times New Roman" panose="02020603050405020304" pitchFamily="18" charset="0"/>
                <a:cs typeface="Times New Roman" panose="02020603050405020304" pitchFamily="18" charset="0"/>
              </a:rPr>
              <a:t>    Using the counters above, the following physical quantities can be calculated:</a:t>
            </a:r>
          </a:p>
          <a:p>
            <a:pPr marL="285750" indent="-285750">
              <a:spcAft>
                <a:spcPts val="6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Impingement rate</a:t>
            </a:r>
            <a:r>
              <a:rPr lang="en-GB" dirty="0">
                <a:latin typeface="Times New Roman" panose="02020603050405020304" pitchFamily="18" charset="0"/>
                <a:cs typeface="Times New Roman" panose="02020603050405020304" pitchFamily="18" charset="0"/>
              </a:rPr>
              <a:t>: the impingement rate on a wall is the number of collisions, </a:t>
            </a:r>
            <a:r>
              <a:rPr lang="en-GB" dirty="0" err="1">
                <a:latin typeface="Times New Roman" panose="02020603050405020304" pitchFamily="18" charset="0"/>
                <a:cs typeface="Times New Roman" panose="02020603050405020304" pitchFamily="18" charset="0"/>
              </a:rPr>
              <a:t>N</a:t>
            </a:r>
            <a:r>
              <a:rPr lang="en-GB" baseline="-25000" dirty="0" err="1">
                <a:latin typeface="Times New Roman" panose="02020603050405020304" pitchFamily="18" charset="0"/>
                <a:cs typeface="Times New Roman" panose="02020603050405020304" pitchFamily="18" charset="0"/>
              </a:rPr>
              <a:t>real</a:t>
            </a:r>
            <a:r>
              <a:rPr lang="en-GB" dirty="0">
                <a:latin typeface="Times New Roman" panose="02020603050405020304" pitchFamily="18" charset="0"/>
                <a:cs typeface="Times New Roman" panose="02020603050405020304" pitchFamily="18" charset="0"/>
              </a:rPr>
              <a:t> per second per unit area. To calculate it, we need the following quantities:</a:t>
            </a:r>
          </a:p>
          <a:p>
            <a:pPr marL="742950" lvl="1"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number of incoming physical molecules per second that each test particle represents, </a:t>
            </a:r>
          </a:p>
          <a:p>
            <a:pPr lvl="1">
              <a:spcAft>
                <a:spcPts val="600"/>
              </a:spcAft>
            </a:pP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a:t>
            </a:r>
            <a:r>
              <a:rPr lang="en-GB" baseline="-25000" dirty="0" err="1">
                <a:latin typeface="Times New Roman" panose="02020603050405020304" pitchFamily="18" charset="0"/>
                <a:cs typeface="Times New Roman" panose="02020603050405020304" pitchFamily="18" charset="0"/>
              </a:rPr>
              <a:t>real</a:t>
            </a:r>
            <a:r>
              <a:rPr lang="en-GB" baseline="-25000" dirty="0">
                <a:latin typeface="Times New Roman" panose="02020603050405020304" pitchFamily="18" charset="0"/>
                <a:cs typeface="Times New Roman" panose="02020603050405020304" pitchFamily="18" charset="0"/>
              </a:rPr>
              <a:t>/virtual</a:t>
            </a:r>
          </a:p>
          <a:p>
            <a:pPr marL="742950" lvl="1"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number of test particle hits on the given facet, </a:t>
            </a:r>
            <a:r>
              <a:rPr lang="en-GB" dirty="0" err="1">
                <a:latin typeface="Times New Roman" panose="02020603050405020304" pitchFamily="18" charset="0"/>
                <a:cs typeface="Times New Roman" panose="02020603050405020304" pitchFamily="18" charset="0"/>
              </a:rPr>
              <a:t>N</a:t>
            </a:r>
            <a:r>
              <a:rPr lang="en-GB" baseline="-25000" dirty="0" err="1">
                <a:latin typeface="Times New Roman" panose="02020603050405020304" pitchFamily="18" charset="0"/>
                <a:cs typeface="Times New Roman" panose="02020603050405020304" pitchFamily="18" charset="0"/>
              </a:rPr>
              <a:t>hit</a:t>
            </a:r>
            <a:endParaRPr lang="en-GB" baseline="-25000" dirty="0">
              <a:latin typeface="Times New Roman" panose="02020603050405020304" pitchFamily="18" charset="0"/>
              <a:cs typeface="Times New Roman" panose="02020603050405020304" pitchFamily="18" charset="0"/>
            </a:endParaRPr>
          </a:p>
          <a:p>
            <a:pPr marL="742950" lvl="1"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area of the facet, A</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With all the above, the impingement rate, z, can be written as follows:</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Molflow+ applies a few more coefficients to correct for 2-sided and semi-transparent facets, but for simplicity they are not introduced here</a:t>
            </a:r>
            <a:r>
              <a:rPr lang="en-GB"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3136229" y="4943982"/>
            <a:ext cx="2895600" cy="657225"/>
          </a:xfrm>
          <a:prstGeom prst="rect">
            <a:avLst/>
          </a:prstGeom>
        </p:spPr>
      </p:pic>
    </p:spTree>
    <p:extLst>
      <p:ext uri="{BB962C8B-B14F-4D97-AF65-F5344CB8AC3E}">
        <p14:creationId xmlns:p14="http://schemas.microsoft.com/office/powerpoint/2010/main" val="56550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additive="base">
                                        <p:cTn id="5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4" fill="hold" nodeType="after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xEl>
                                              <p:pRg st="12" end="12"/>
                                            </p:txEl>
                                          </p:spTgt>
                                        </p:tgtEl>
                                        <p:attrNameLst>
                                          <p:attrName>style.visibility</p:attrName>
                                        </p:attrNameLst>
                                      </p:cBhvr>
                                      <p:to>
                                        <p:strVal val="visible"/>
                                      </p:to>
                                    </p:set>
                                    <p:anim calcmode="lin" valueType="num">
                                      <p:cBhvr additive="base">
                                        <p:cTn id="6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369794"/>
            <a:ext cx="9144000" cy="5786199"/>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Calculating physical quantities (continued)</a:t>
            </a:r>
          </a:p>
          <a:p>
            <a:pPr marL="285750" indent="-285750">
              <a:spcAft>
                <a:spcPts val="6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Pressure</a:t>
            </a:r>
            <a:r>
              <a:rPr lang="en-GB" dirty="0">
                <a:latin typeface="Times New Roman" panose="02020603050405020304" pitchFamily="18" charset="0"/>
                <a:cs typeface="Times New Roman" panose="02020603050405020304" pitchFamily="18" charset="0"/>
              </a:rPr>
              <a:t>: When particles </a:t>
            </a:r>
            <a:r>
              <a:rPr lang="en-GB" b="1" dirty="0">
                <a:latin typeface="Times New Roman" panose="02020603050405020304" pitchFamily="18" charset="0"/>
                <a:cs typeface="Times New Roman" panose="02020603050405020304" pitchFamily="18" charset="0"/>
              </a:rPr>
              <a:t>desorb from</a:t>
            </a:r>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are absorbed by</a:t>
            </a:r>
            <a:r>
              <a:rPr lang="en-GB" dirty="0">
                <a:latin typeface="Times New Roman" panose="02020603050405020304" pitchFamily="18" charset="0"/>
                <a:cs typeface="Times New Roman" panose="02020603050405020304" pitchFamily="18" charset="0"/>
              </a:rPr>
              <a:t>, or </a:t>
            </a:r>
            <a:r>
              <a:rPr lang="en-GB" b="1" dirty="0">
                <a:latin typeface="Times New Roman" panose="02020603050405020304" pitchFamily="18" charset="0"/>
                <a:cs typeface="Times New Roman" panose="02020603050405020304" pitchFamily="18" charset="0"/>
              </a:rPr>
              <a:t>bounce on </a:t>
            </a:r>
            <a:r>
              <a:rPr lang="en-GB" dirty="0">
                <a:latin typeface="Times New Roman" panose="02020603050405020304" pitchFamily="18" charset="0"/>
                <a:cs typeface="Times New Roman" panose="02020603050405020304" pitchFamily="18" charset="0"/>
              </a:rPr>
              <a:t>a facet, their change of momentum exerts a force on the wall, which - divided by the area - is the </a:t>
            </a:r>
            <a:r>
              <a:rPr lang="en-GB" b="1" dirty="0">
                <a:latin typeface="Times New Roman" panose="02020603050405020304" pitchFamily="18" charset="0"/>
                <a:cs typeface="Times New Roman" panose="02020603050405020304" pitchFamily="18" charset="0"/>
              </a:rPr>
              <a:t>pressure</a:t>
            </a:r>
            <a:r>
              <a:rPr lang="en-GB" dirty="0">
                <a:latin typeface="Times New Roman" panose="02020603050405020304" pitchFamily="18" charset="0"/>
                <a:cs typeface="Times New Roman" panose="02020603050405020304" pitchFamily="18" charset="0"/>
              </a:rPr>
              <a:t>. Since we have previously stored the sum of momentum changes in a dedicated counter, to obtain the pressure all we have to do is to scale it up by the K </a:t>
            </a:r>
            <a:r>
              <a:rPr lang="en-GB" baseline="-25000" dirty="0">
                <a:latin typeface="Times New Roman" panose="02020603050405020304" pitchFamily="18" charset="0"/>
                <a:cs typeface="Times New Roman" panose="02020603050405020304" pitchFamily="18" charset="0"/>
              </a:rPr>
              <a:t>real/virtual </a:t>
            </a:r>
            <a:r>
              <a:rPr lang="en-GB" dirty="0">
                <a:latin typeface="Times New Roman" panose="02020603050405020304" pitchFamily="18" charset="0"/>
                <a:cs typeface="Times New Roman" panose="02020603050405020304" pitchFamily="18" charset="0"/>
              </a:rPr>
              <a:t>ratio and then normalize by the facet area:</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(Note that at this time Molflow+ does not take into consideration the </a:t>
            </a:r>
            <a:r>
              <a:rPr lang="en-GB" b="1" dirty="0">
                <a:latin typeface="Times New Roman" panose="02020603050405020304" pitchFamily="18" charset="0"/>
                <a:cs typeface="Times New Roman" panose="02020603050405020304" pitchFamily="18" charset="0"/>
              </a:rPr>
              <a:t>sojourn time</a:t>
            </a:r>
            <a:r>
              <a:rPr lang="en-GB" dirty="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Density: </a:t>
            </a:r>
            <a:r>
              <a:rPr lang="en-GB" dirty="0">
                <a:latin typeface="Times New Roman" panose="02020603050405020304" pitchFamily="18" charset="0"/>
                <a:cs typeface="Times New Roman" panose="02020603050405020304" pitchFamily="18" charset="0"/>
              </a:rPr>
              <a:t>At first it might seem difficult to calculate the density directly in Molflow+: as already said, in an event-driven simulator, the main idea is to simulate events only on walls and ignore everything in the volume between, whereas for a direct density measurement we would need to count the number of test particles in a </a:t>
            </a:r>
            <a:r>
              <a:rPr lang="en-GB" b="1" dirty="0">
                <a:latin typeface="Times New Roman" panose="02020603050405020304" pitchFamily="18" charset="0"/>
                <a:cs typeface="Times New Roman" panose="02020603050405020304" pitchFamily="18" charset="0"/>
              </a:rPr>
              <a:t>test volume</a:t>
            </a:r>
            <a:r>
              <a:rPr lang="en-GB" dirty="0">
                <a:latin typeface="Times New Roman" panose="02020603050405020304" pitchFamily="18" charset="0"/>
                <a:cs typeface="Times New Roman" panose="02020603050405020304" pitchFamily="18" charset="0"/>
              </a:rPr>
              <a:t>. It is, however, achievable through a </a:t>
            </a:r>
            <a:r>
              <a:rPr lang="en-GB" b="1" dirty="0">
                <a:latin typeface="Times New Roman" panose="02020603050405020304" pitchFamily="18" charset="0"/>
                <a:cs typeface="Times New Roman" panose="02020603050405020304" pitchFamily="18" charset="0"/>
              </a:rPr>
              <a:t>simple derivation that connects the density in a volume with the number of particles crossing a surface nearby</a:t>
            </a:r>
            <a:r>
              <a:rPr lang="en-GB" dirty="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Only particles with high enough orthogonal velocity </a:t>
            </a:r>
          </a:p>
          <a:p>
            <a:pPr>
              <a:spcAft>
                <a:spcPts val="600"/>
              </a:spcAft>
            </a:pPr>
            <a:r>
              <a:rPr lang="en-GB" dirty="0">
                <a:latin typeface="Times New Roman" panose="02020603050405020304" pitchFamily="18" charset="0"/>
                <a:cs typeface="Times New Roman" panose="02020603050405020304" pitchFamily="18" charset="0"/>
              </a:rPr>
              <a:t>     will hit the surface in the next </a:t>
            </a:r>
            <a:r>
              <a:rPr lang="en-GB" dirty="0">
                <a:latin typeface="Symbol" panose="05050102010706020507" pitchFamily="18" charset="2"/>
                <a:cs typeface="Times New Roman" panose="02020603050405020304" pitchFamily="18" charset="0"/>
              </a:rPr>
              <a:t>D</a:t>
            </a:r>
            <a:r>
              <a:rPr lang="en-GB" dirty="0">
                <a:latin typeface="Times New Roman" panose="02020603050405020304" pitchFamily="18" charset="0"/>
                <a:cs typeface="Times New Roman" panose="02020603050405020304" pitchFamily="18" charset="0"/>
              </a:rPr>
              <a:t>t period.</a:t>
            </a: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86100" y="2137476"/>
            <a:ext cx="2971800" cy="752475"/>
          </a:xfrm>
          <a:prstGeom prst="rect">
            <a:avLst/>
          </a:prstGeom>
        </p:spPr>
      </p:pic>
      <p:pic>
        <p:nvPicPr>
          <p:cNvPr id="6" name="Picture 5"/>
          <p:cNvPicPr>
            <a:picLocks noChangeAspect="1"/>
          </p:cNvPicPr>
          <p:nvPr/>
        </p:nvPicPr>
        <p:blipFill>
          <a:blip r:embed="rId3"/>
          <a:stretch>
            <a:fillRect/>
          </a:stretch>
        </p:blipFill>
        <p:spPr>
          <a:xfrm>
            <a:off x="5347772" y="4733278"/>
            <a:ext cx="3514725" cy="1685925"/>
          </a:xfrm>
          <a:prstGeom prst="rect">
            <a:avLst/>
          </a:prstGeom>
        </p:spPr>
      </p:pic>
    </p:spTree>
    <p:extLst>
      <p:ext uri="{BB962C8B-B14F-4D97-AF65-F5344CB8AC3E}">
        <p14:creationId xmlns:p14="http://schemas.microsoft.com/office/powerpoint/2010/main" val="690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33549" y="1104877"/>
            <a:ext cx="5676900" cy="430887"/>
          </a:xfrm>
          <a:prstGeom prst="rect">
            <a:avLst/>
          </a:prstGeom>
          <a:noFill/>
        </p:spPr>
        <p:txBody>
          <a:bodyPr wrap="square" rtlCol="0">
            <a:spAutoFit/>
          </a:bodyPr>
          <a:lstStyle/>
          <a:p>
            <a:pPr algn="ctr"/>
            <a:r>
              <a:rPr lang="en-GB" sz="1200" b="1" u="sng" dirty="0">
                <a:latin typeface="Times New Roman" panose="02020603050405020304" pitchFamily="18" charset="0"/>
                <a:cs typeface="Times New Roman" panose="02020603050405020304" pitchFamily="18" charset="0"/>
              </a:rPr>
              <a:t>R. Kersevan</a:t>
            </a:r>
            <a:r>
              <a:rPr lang="en-GB" sz="1200" b="1" dirty="0">
                <a:latin typeface="Times New Roman" panose="02020603050405020304" pitchFamily="18" charset="0"/>
                <a:cs typeface="Times New Roman" panose="02020603050405020304" pitchFamily="18" charset="0"/>
              </a:rPr>
              <a:t>, </a:t>
            </a:r>
            <a:r>
              <a:rPr lang="en-GB" sz="1000" b="1" dirty="0">
                <a:latin typeface="Times New Roman" panose="02020603050405020304" pitchFamily="18" charset="0"/>
                <a:cs typeface="Times New Roman" panose="02020603050405020304" pitchFamily="18" charset="0"/>
              </a:rPr>
              <a:t>CERN/TE-VSC-VSM</a:t>
            </a:r>
          </a:p>
          <a:p>
            <a:pPr algn="ctr"/>
            <a:r>
              <a:rPr lang="en-GB" sz="1000" b="1" dirty="0">
                <a:latin typeface="Times New Roman" panose="02020603050405020304" pitchFamily="18" charset="0"/>
                <a:cs typeface="Times New Roman" panose="02020603050405020304" pitchFamily="18" charset="0"/>
              </a:rPr>
              <a:t>Acknowledging M. Ady, P. Baehr, CERN/TE-VSC-VSM</a:t>
            </a:r>
          </a:p>
        </p:txBody>
      </p:sp>
      <p:pic>
        <p:nvPicPr>
          <p:cNvPr id="4" name="Picture 3"/>
          <p:cNvPicPr>
            <a:picLocks noChangeAspect="1"/>
          </p:cNvPicPr>
          <p:nvPr/>
        </p:nvPicPr>
        <p:blipFill>
          <a:blip r:embed="rId2"/>
          <a:stretch>
            <a:fillRect/>
          </a:stretch>
        </p:blipFill>
        <p:spPr>
          <a:xfrm>
            <a:off x="-1" y="5613400"/>
            <a:ext cx="811886" cy="552812"/>
          </a:xfrm>
          <a:prstGeom prst="rect">
            <a:avLst/>
          </a:prstGeom>
        </p:spPr>
      </p:pic>
      <p:sp>
        <p:nvSpPr>
          <p:cNvPr id="6" name="TextBox 5"/>
          <p:cNvSpPr txBox="1"/>
          <p:nvPr/>
        </p:nvSpPr>
        <p:spPr>
          <a:xfrm>
            <a:off x="645840" y="1586417"/>
            <a:ext cx="8038214" cy="4832092"/>
          </a:xfrm>
          <a:prstGeom prst="rect">
            <a:avLst/>
          </a:prstGeom>
          <a:noFill/>
        </p:spPr>
        <p:txBody>
          <a:bodyPr wrap="square" rtlCol="0">
            <a:spAutoFit/>
          </a:bodyPr>
          <a:lstStyle/>
          <a:p>
            <a:pPr algn="ctr"/>
            <a:r>
              <a:rPr lang="en-GB" u="sng" dirty="0">
                <a:latin typeface="Times New Roman" panose="02020603050405020304" pitchFamily="18" charset="0"/>
                <a:cs typeface="Times New Roman" panose="02020603050405020304" pitchFamily="18" charset="0"/>
              </a:rPr>
              <a:t>Outline:</a:t>
            </a:r>
            <a:endParaRPr lang="en-GB" dirty="0">
              <a:latin typeface="Times New Roman" panose="02020603050405020304" pitchFamily="18" charset="0"/>
              <a:cs typeface="Times New Roman" panose="02020603050405020304" pitchFamily="18" charset="0"/>
            </a:endParaRPr>
          </a:p>
          <a:p>
            <a:endParaRPr lang="en-GB" sz="8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The Test-Particle Monte Carlo algorithm as implemented in Molflow+;</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(Some) program menus and commands;</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File formats: txt, </a:t>
            </a:r>
            <a:r>
              <a:rPr lang="en-US" sz="1400" dirty="0" err="1">
                <a:latin typeface="Times New Roman" panose="02020603050405020304" pitchFamily="18" charset="0"/>
                <a:cs typeface="Times New Roman" panose="02020603050405020304" pitchFamily="18" charset="0"/>
              </a:rPr>
              <a:t>stl</a:t>
            </a:r>
            <a:r>
              <a:rPr lang="en-US" sz="1400" dirty="0">
                <a:latin typeface="Times New Roman" panose="02020603050405020304" pitchFamily="18" charset="0"/>
                <a:cs typeface="Times New Roman" panose="02020603050405020304" pitchFamily="18" charset="0"/>
              </a:rPr>
              <a:t>, geo, xml: why and what;</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Transmission probability and conductance;</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Simulating pumps;</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Pressure, angular and density profiles: how to get the most out of them;</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Textures: how to implement them and how to use them; memory management;</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Optimizations: multi-structured models, teleportation; taking advantage of symmetry axis and planes, speed optimization;</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Time-dependent simulations: what you can do and what you can't (yet); Time-dependent parameters;</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Non-isothermal models;</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Radiometric and thermal transpiration effects;</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Moving surfaces: Parallel moving and rotations;</a:t>
            </a:r>
            <a:endParaRPr lang="en-GB"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Review of applications of Molflow+ to non-vacuum phenomena (only if time allows);</a:t>
            </a:r>
          </a:p>
          <a:p>
            <a:pPr marL="342900" indent="-342900">
              <a:buFont typeface="+mj-lt"/>
              <a:buAutoNum type="arabicPeriod"/>
            </a:pPr>
            <a:endParaRPr lang="en-US" sz="1400"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Material can be downloaded also from:</a:t>
            </a:r>
          </a:p>
          <a:p>
            <a:pPr algn="ctr"/>
            <a:r>
              <a:rPr lang="en-US" sz="1400" dirty="0">
                <a:latin typeface="Times New Roman" panose="02020603050405020304" pitchFamily="18" charset="0"/>
                <a:cs typeface="Times New Roman" panose="02020603050405020304" pitchFamily="18" charset="0"/>
                <a:hlinkClick r:id="rId3"/>
              </a:rPr>
              <a:t>https://molflow.web.cern.ch/node/405</a:t>
            </a:r>
            <a:r>
              <a:rPr lang="en-US" sz="1400" dirty="0">
                <a:latin typeface="Times New Roman" panose="02020603050405020304" pitchFamily="18" charset="0"/>
                <a:cs typeface="Times New Roman" panose="02020603050405020304" pitchFamily="18" charset="0"/>
              </a:rPr>
              <a:t>  </a:t>
            </a:r>
          </a:p>
          <a:p>
            <a:pPr algn="ctr"/>
            <a:endParaRPr lang="en-US" sz="1400" dirty="0">
              <a:latin typeface="Times New Roman" panose="02020603050405020304" pitchFamily="18" charset="0"/>
              <a:cs typeface="Times New Roman" panose="02020603050405020304" pitchFamily="18" charset="0"/>
            </a:endParaRPr>
          </a:p>
          <a:p>
            <a:pPr algn="ctr"/>
            <a:r>
              <a:rPr lang="en-US" sz="1400" b="1" dirty="0">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a:latin typeface="Times New Roman" panose="02020603050405020304" pitchFamily="18" charset="0"/>
                <a:cs typeface="Times New Roman" panose="02020603050405020304" pitchFamily="18" charset="0"/>
              </a:rPr>
              <a:t>Please download on your computer the latest beta version from the CERN web site AND BRING A MOUSE! </a:t>
            </a:r>
            <a:r>
              <a:rPr lang="en-US" sz="1200" b="1" dirty="0">
                <a:latin typeface="Times New Roman" panose="02020603050405020304" pitchFamily="18" charset="0"/>
                <a:cs typeface="Times New Roman" panose="02020603050405020304" pitchFamily="18" charset="0"/>
                <a:sym typeface="Wingdings" panose="05000000000000000000" pitchFamily="2" charset="2"/>
              </a:rPr>
              <a:t></a:t>
            </a:r>
            <a:endParaRPr lang="en-GB" sz="1200" b="1" dirty="0">
              <a:latin typeface="Times New Roman" panose="02020603050405020304" pitchFamily="18" charset="0"/>
              <a:cs typeface="Times New Roman" panose="02020603050405020304" pitchFamily="18" charset="0"/>
            </a:endParaRPr>
          </a:p>
          <a:p>
            <a:endParaRPr lang="en-GB" sz="1600" dirty="0"/>
          </a:p>
        </p:txBody>
      </p:sp>
      <p:pic>
        <p:nvPicPr>
          <p:cNvPr id="3" name="Picture 2">
            <a:extLst>
              <a:ext uri="{FF2B5EF4-FFF2-40B4-BE49-F238E27FC236}">
                <a16:creationId xmlns:a16="http://schemas.microsoft.com/office/drawing/2014/main" id="{AEE87FBC-970E-48FD-1200-5162F3EB0140}"/>
              </a:ext>
            </a:extLst>
          </p:cNvPr>
          <p:cNvPicPr>
            <a:picLocks noChangeAspect="1"/>
          </p:cNvPicPr>
          <p:nvPr/>
        </p:nvPicPr>
        <p:blipFill>
          <a:blip r:embed="rId4"/>
          <a:stretch>
            <a:fillRect/>
          </a:stretch>
        </p:blipFill>
        <p:spPr>
          <a:xfrm>
            <a:off x="0" y="11949"/>
            <a:ext cx="9144000" cy="406150"/>
          </a:xfrm>
          <a:prstGeom prst="rect">
            <a:avLst/>
          </a:prstGeom>
        </p:spPr>
      </p:pic>
      <p:sp>
        <p:nvSpPr>
          <p:cNvPr id="5" name="Title 1">
            <a:extLst>
              <a:ext uri="{FF2B5EF4-FFF2-40B4-BE49-F238E27FC236}">
                <a16:creationId xmlns:a16="http://schemas.microsoft.com/office/drawing/2014/main" id="{023FCD2F-9F4D-3368-2E3C-4E592AD53EE1}"/>
              </a:ext>
            </a:extLst>
          </p:cNvPr>
          <p:cNvSpPr txBox="1">
            <a:spLocks/>
          </p:cNvSpPr>
          <p:nvPr/>
        </p:nvSpPr>
        <p:spPr>
          <a:xfrm>
            <a:off x="-10630" y="4137"/>
            <a:ext cx="9144001" cy="1100893"/>
          </a:xfrm>
          <a:prstGeom prst="rect">
            <a:avLst/>
          </a:prstGeom>
        </p:spPr>
        <p:txBody>
          <a:bodyPr vert="horz" lIns="45720" rIns="45720" anchor="ctr">
            <a:normAutofit fontScale="90000" lnSpcReduction="20000"/>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br>
              <a:rPr lang="en-GB" sz="2000" b="1" dirty="0">
                <a:latin typeface="Times New Roman" panose="02020603050405020304" pitchFamily="18" charset="0"/>
                <a:cs typeface="Times New Roman" panose="02020603050405020304" pitchFamily="18" charset="0"/>
              </a:rPr>
            </a:br>
            <a:br>
              <a:rPr lang="en-GB" sz="2000" b="1" dirty="0">
                <a:latin typeface="Times New Roman" panose="02020603050405020304" pitchFamily="18" charset="0"/>
                <a:cs typeface="Times New Roman" panose="02020603050405020304" pitchFamily="18" charset="0"/>
              </a:rPr>
            </a:br>
            <a:r>
              <a:rPr lang="en-GB" sz="2400" b="1" dirty="0">
                <a:latin typeface="Times New Roman" panose="02020603050405020304" pitchFamily="18" charset="0"/>
                <a:cs typeface="Times New Roman" panose="02020603050405020304" pitchFamily="18" charset="0"/>
              </a:rPr>
              <a:t>THE TEST-PARTICLE MONTE CARLO METHOD AND ITS IMPLEMENTATION IN THE MOLFLOW+ CODE</a:t>
            </a:r>
            <a:endParaRPr lang="en-US" sz="2400" b="1" dirty="0">
              <a:latin typeface="Times New Roman" panose="02020603050405020304" pitchFamily="18" charset="0"/>
              <a:cs typeface="Times New Roman" panose="02020603050405020304" pitchFamily="18" charset="0"/>
            </a:endParaRPr>
          </a:p>
        </p:txBody>
      </p:sp>
      <p:sp>
        <p:nvSpPr>
          <p:cNvPr id="9" name="Title 8">
            <a:extLst>
              <a:ext uri="{FF2B5EF4-FFF2-40B4-BE49-F238E27FC236}">
                <a16:creationId xmlns:a16="http://schemas.microsoft.com/office/drawing/2014/main" id="{BEB080E4-E0A8-9CD7-A557-36BD9E3628E4}"/>
              </a:ext>
            </a:extLst>
          </p:cNvPr>
          <p:cNvSpPr>
            <a:spLocks noGrp="1"/>
          </p:cNvSpPr>
          <p:nvPr>
            <p:ph type="title"/>
          </p:nvPr>
        </p:nvSpPr>
        <p:spPr/>
        <p:txBody>
          <a:bodyPr/>
          <a:lstStyle/>
          <a:p>
            <a:r>
              <a:rPr lang="en-US" dirty="0"/>
              <a:t> </a:t>
            </a:r>
            <a:endParaRPr lang="en-GB" dirty="0"/>
          </a:p>
        </p:txBody>
      </p:sp>
    </p:spTree>
    <p:extLst>
      <p:ext uri="{BB962C8B-B14F-4D97-AF65-F5344CB8AC3E}">
        <p14:creationId xmlns:p14="http://schemas.microsoft.com/office/powerpoint/2010/main" val="84899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6">
                                            <p:txEl>
                                              <p:pRg st="9" end="9"/>
                                            </p:txEl>
                                          </p:spTgt>
                                        </p:tgtEl>
                                        <p:attrNameLst>
                                          <p:attrName>style.visibility</p:attrName>
                                        </p:attrNameLst>
                                      </p:cBhvr>
                                      <p:to>
                                        <p:strVal val="visible"/>
                                      </p:to>
                                    </p:set>
                                    <p:anim calcmode="lin" valueType="num">
                                      <p:cBhvr additive="base">
                                        <p:cTn id="55" dur="500" fill="hold"/>
                                        <p:tgtEl>
                                          <p:spTgt spid="6">
                                            <p:txEl>
                                              <p:pRg st="9" end="9"/>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 calcmode="lin" valueType="num">
                                      <p:cBhvr additive="base">
                                        <p:cTn id="61" dur="500" fill="hold"/>
                                        <p:tgtEl>
                                          <p:spTgt spid="6">
                                            <p:txEl>
                                              <p:pRg st="10" end="1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 calcmode="lin" valueType="num">
                                      <p:cBhvr additive="base">
                                        <p:cTn id="67" dur="500" fill="hold"/>
                                        <p:tgtEl>
                                          <p:spTgt spid="6">
                                            <p:txEl>
                                              <p:pRg st="11" end="1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6">
                                            <p:txEl>
                                              <p:pRg st="12" end="12"/>
                                            </p:txEl>
                                          </p:spTgt>
                                        </p:tgtEl>
                                        <p:attrNameLst>
                                          <p:attrName>style.visibility</p:attrName>
                                        </p:attrNameLst>
                                      </p:cBhvr>
                                      <p:to>
                                        <p:strVal val="visible"/>
                                      </p:to>
                                    </p:set>
                                    <p:anim calcmode="lin" valueType="num">
                                      <p:cBhvr additive="base">
                                        <p:cTn id="73" dur="500" fill="hold"/>
                                        <p:tgtEl>
                                          <p:spTgt spid="6">
                                            <p:txEl>
                                              <p:pRg st="12" end="12"/>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
                                            <p:txEl>
                                              <p:pRg st="13" end="13"/>
                                            </p:txEl>
                                          </p:spTgt>
                                        </p:tgtEl>
                                        <p:attrNameLst>
                                          <p:attrName>style.visibility</p:attrName>
                                        </p:attrNameLst>
                                      </p:cBhvr>
                                      <p:to>
                                        <p:strVal val="visible"/>
                                      </p:to>
                                    </p:set>
                                    <p:anim calcmode="lin" valueType="num">
                                      <p:cBhvr additive="base">
                                        <p:cTn id="79" dur="500" fill="hold"/>
                                        <p:tgtEl>
                                          <p:spTgt spid="6">
                                            <p:txEl>
                                              <p:pRg st="13" end="13"/>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6">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6">
                                            <p:txEl>
                                              <p:pRg st="14" end="14"/>
                                            </p:txEl>
                                          </p:spTgt>
                                        </p:tgtEl>
                                        <p:attrNameLst>
                                          <p:attrName>style.visibility</p:attrName>
                                        </p:attrNameLst>
                                      </p:cBhvr>
                                      <p:to>
                                        <p:strVal val="visible"/>
                                      </p:to>
                                    </p:set>
                                    <p:anim calcmode="lin" valueType="num">
                                      <p:cBhvr additive="base">
                                        <p:cTn id="85" dur="500" fill="hold"/>
                                        <p:tgtEl>
                                          <p:spTgt spid="6">
                                            <p:txEl>
                                              <p:pRg st="14" end="14"/>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6">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6">
                                            <p:txEl>
                                              <p:pRg st="16" end="16"/>
                                            </p:txEl>
                                          </p:spTgt>
                                        </p:tgtEl>
                                        <p:attrNameLst>
                                          <p:attrName>style.visibility</p:attrName>
                                        </p:attrNameLst>
                                      </p:cBhvr>
                                      <p:to>
                                        <p:strVal val="visible"/>
                                      </p:to>
                                    </p:set>
                                    <p:anim calcmode="lin" valueType="num">
                                      <p:cBhvr additive="base">
                                        <p:cTn id="91" dur="500" fill="hold"/>
                                        <p:tgtEl>
                                          <p:spTgt spid="6">
                                            <p:txEl>
                                              <p:pRg st="16" end="16"/>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6">
                                            <p:txEl>
                                              <p:pRg st="16" end="16"/>
                                            </p:txEl>
                                          </p:spTgt>
                                        </p:tgtEl>
                                        <p:attrNameLst>
                                          <p:attrName>ppt_y</p:attrName>
                                        </p:attrNameLst>
                                      </p:cBhvr>
                                      <p:tavLst>
                                        <p:tav tm="0">
                                          <p:val>
                                            <p:strVal val="#ppt_y"/>
                                          </p:val>
                                        </p:tav>
                                        <p:tav tm="100000">
                                          <p:val>
                                            <p:strVal val="#ppt_y"/>
                                          </p:val>
                                        </p:tav>
                                      </p:tavLst>
                                    </p:anim>
                                  </p:childTnLst>
                                </p:cTn>
                              </p:par>
                            </p:childTnLst>
                          </p:cTn>
                        </p:par>
                        <p:par>
                          <p:cTn id="93" fill="hold">
                            <p:stCondLst>
                              <p:cond delay="500"/>
                            </p:stCondLst>
                            <p:childTnLst>
                              <p:par>
                                <p:cTn id="94" presetID="2" presetClass="entr" presetSubtype="2" fill="hold" grpId="0" nodeType="afterEffect">
                                  <p:stCondLst>
                                    <p:cond delay="0"/>
                                  </p:stCondLst>
                                  <p:childTnLst>
                                    <p:set>
                                      <p:cBhvr>
                                        <p:cTn id="95" dur="1" fill="hold">
                                          <p:stCondLst>
                                            <p:cond delay="0"/>
                                          </p:stCondLst>
                                        </p:cTn>
                                        <p:tgtEl>
                                          <p:spTgt spid="6">
                                            <p:txEl>
                                              <p:pRg st="17" end="17"/>
                                            </p:txEl>
                                          </p:spTgt>
                                        </p:tgtEl>
                                        <p:attrNameLst>
                                          <p:attrName>style.visibility</p:attrName>
                                        </p:attrNameLst>
                                      </p:cBhvr>
                                      <p:to>
                                        <p:strVal val="visible"/>
                                      </p:to>
                                    </p:set>
                                    <p:anim calcmode="lin" valueType="num">
                                      <p:cBhvr additive="base">
                                        <p:cTn id="96" dur="500" fill="hold"/>
                                        <p:tgtEl>
                                          <p:spTgt spid="6">
                                            <p:txEl>
                                              <p:pRg st="17" end="17"/>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6">
                                            <p:txEl>
                                              <p:pRg st="17" end="17"/>
                                            </p:txEl>
                                          </p:spTgt>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2" fill="hold" grpId="0" nodeType="clickEffect">
                                  <p:stCondLst>
                                    <p:cond delay="0"/>
                                  </p:stCondLst>
                                  <p:childTnLst>
                                    <p:set>
                                      <p:cBhvr>
                                        <p:cTn id="101" dur="1" fill="hold">
                                          <p:stCondLst>
                                            <p:cond delay="0"/>
                                          </p:stCondLst>
                                        </p:cTn>
                                        <p:tgtEl>
                                          <p:spTgt spid="6">
                                            <p:txEl>
                                              <p:pRg st="19" end="19"/>
                                            </p:txEl>
                                          </p:spTgt>
                                        </p:tgtEl>
                                        <p:attrNameLst>
                                          <p:attrName>style.visibility</p:attrName>
                                        </p:attrNameLst>
                                      </p:cBhvr>
                                      <p:to>
                                        <p:strVal val="visible"/>
                                      </p:to>
                                    </p:set>
                                    <p:anim calcmode="lin" valueType="num">
                                      <p:cBhvr additive="base">
                                        <p:cTn id="102" dur="500" fill="hold"/>
                                        <p:tgtEl>
                                          <p:spTgt spid="6">
                                            <p:txEl>
                                              <p:pRg st="19" end="19"/>
                                            </p:txEl>
                                          </p:spTgt>
                                        </p:tgtEl>
                                        <p:attrNameLst>
                                          <p:attrName>ppt_x</p:attrName>
                                        </p:attrNameLst>
                                      </p:cBhvr>
                                      <p:tavLst>
                                        <p:tav tm="0">
                                          <p:val>
                                            <p:strVal val="1+#ppt_w/2"/>
                                          </p:val>
                                        </p:tav>
                                        <p:tav tm="100000">
                                          <p:val>
                                            <p:strVal val="#ppt_x"/>
                                          </p:val>
                                        </p:tav>
                                      </p:tavLst>
                                    </p:anim>
                                    <p:anim calcmode="lin" valueType="num">
                                      <p:cBhvr additive="base">
                                        <p:cTn id="103" dur="500" fill="hold"/>
                                        <p:tgtEl>
                                          <p:spTgt spid="6">
                                            <p:txEl>
                                              <p:pRg st="19" end="1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369794"/>
            <a:ext cx="9144000" cy="3339376"/>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Calculating physical quantities (continued)</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300"/>
              </a:spcAft>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300"/>
              </a:spcAft>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190875" y="1784936"/>
            <a:ext cx="2762250" cy="657225"/>
          </a:xfrm>
          <a:prstGeom prst="rect">
            <a:avLst/>
          </a:prstGeom>
        </p:spPr>
      </p:pic>
      <p:grpSp>
        <p:nvGrpSpPr>
          <p:cNvPr id="9" name="Group 8"/>
          <p:cNvGrpSpPr/>
          <p:nvPr/>
        </p:nvGrpSpPr>
        <p:grpSpPr>
          <a:xfrm>
            <a:off x="1253791" y="3332571"/>
            <a:ext cx="6639928" cy="952500"/>
            <a:chOff x="1285875" y="3324547"/>
            <a:chExt cx="6639928" cy="952500"/>
          </a:xfrm>
        </p:grpSpPr>
        <p:pic>
          <p:nvPicPr>
            <p:cNvPr id="7" name="Picture 6"/>
            <p:cNvPicPr>
              <a:picLocks noChangeAspect="1"/>
            </p:cNvPicPr>
            <p:nvPr/>
          </p:nvPicPr>
          <p:blipFill>
            <a:blip r:embed="rId3"/>
            <a:stretch>
              <a:fillRect/>
            </a:stretch>
          </p:blipFill>
          <p:spPr>
            <a:xfrm>
              <a:off x="1285875" y="3324547"/>
              <a:ext cx="3810000" cy="952500"/>
            </a:xfrm>
            <a:prstGeom prst="rect">
              <a:avLst/>
            </a:prstGeom>
          </p:spPr>
        </p:pic>
        <p:pic>
          <p:nvPicPr>
            <p:cNvPr id="8" name="Picture 7"/>
            <p:cNvPicPr>
              <a:picLocks noChangeAspect="1"/>
            </p:cNvPicPr>
            <p:nvPr/>
          </p:nvPicPr>
          <p:blipFill>
            <a:blip r:embed="rId4"/>
            <a:stretch>
              <a:fillRect/>
            </a:stretch>
          </p:blipFill>
          <p:spPr>
            <a:xfrm>
              <a:off x="5106403" y="3633536"/>
              <a:ext cx="2819400" cy="390525"/>
            </a:xfrm>
            <a:prstGeom prst="rect">
              <a:avLst/>
            </a:prstGeom>
          </p:spPr>
        </p:pic>
      </p:grpSp>
      <p:pic>
        <p:nvPicPr>
          <p:cNvPr id="10" name="Picture 9"/>
          <p:cNvPicPr>
            <a:picLocks noChangeAspect="1"/>
          </p:cNvPicPr>
          <p:nvPr/>
        </p:nvPicPr>
        <p:blipFill>
          <a:blip r:embed="rId5"/>
          <a:stretch>
            <a:fillRect/>
          </a:stretch>
        </p:blipFill>
        <p:spPr>
          <a:xfrm>
            <a:off x="2443162" y="5038974"/>
            <a:ext cx="4257675" cy="676275"/>
          </a:xfrm>
          <a:prstGeom prst="rect">
            <a:avLst/>
          </a:prstGeom>
        </p:spPr>
      </p:pic>
      <p:sp>
        <p:nvSpPr>
          <p:cNvPr id="5" name="TextBox 4"/>
          <p:cNvSpPr txBox="1"/>
          <p:nvPr/>
        </p:nvSpPr>
        <p:spPr>
          <a:xfrm>
            <a:off x="0" y="835569"/>
            <a:ext cx="9144000" cy="54091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As shown on the previous figure, a molecule traveling with velocity V</a:t>
            </a:r>
            <a:r>
              <a:rPr lang="en-GB" baseline="-25000"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will hit a surface within time </a:t>
            </a:r>
            <a:r>
              <a:rPr lang="en-GB" dirty="0">
                <a:latin typeface="Symbol" panose="05050102010706020507" pitchFamily="18" charset="2"/>
                <a:cs typeface="Times New Roman" panose="02020603050405020304" pitchFamily="18" charset="0"/>
              </a:rPr>
              <a:t>D</a:t>
            </a:r>
            <a:r>
              <a:rPr lang="en-GB" dirty="0">
                <a:latin typeface="Times New Roman" panose="02020603050405020304" pitchFamily="18" charset="0"/>
                <a:cs typeface="Times New Roman" panose="02020603050405020304" pitchFamily="18" charset="0"/>
              </a:rPr>
              <a:t>t if it is closer than V</a:t>
            </a:r>
            <a:r>
              <a:rPr lang="en-GB" baseline="-25000" dirty="0">
                <a:latin typeface="Times New Roman" panose="02020603050405020304" pitchFamily="18" charset="0"/>
                <a:cs typeface="Times New Roman" panose="02020603050405020304" pitchFamily="18" charset="0"/>
              </a:rPr>
              <a:t>┴ </a:t>
            </a:r>
            <a:r>
              <a:rPr lang="en-GB" dirty="0">
                <a:latin typeface="Symbol" panose="05050102010706020507" pitchFamily="18" charset="2"/>
                <a:cs typeface="Times New Roman" panose="02020603050405020304" pitchFamily="18" charset="0"/>
              </a:rPr>
              <a:t>D</a:t>
            </a:r>
            <a:r>
              <a:rPr lang="en-GB" dirty="0">
                <a:latin typeface="Times New Roman" panose="02020603050405020304" pitchFamily="18" charset="0"/>
                <a:cs typeface="Times New Roman" panose="02020603050405020304" pitchFamily="18" charset="0"/>
              </a:rPr>
              <a:t>t to the wall. Therefore, the number of collisions for molecules traveling with velocity V</a:t>
            </a:r>
            <a:r>
              <a:rPr lang="en-GB" baseline="-25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during the next </a:t>
            </a:r>
            <a:r>
              <a:rPr lang="en-GB" dirty="0">
                <a:latin typeface="Symbol" panose="05050102010706020507" pitchFamily="18" charset="2"/>
                <a:cs typeface="Times New Roman" panose="02020603050405020304" pitchFamily="18" charset="0"/>
              </a:rPr>
              <a:t>D</a:t>
            </a:r>
            <a:r>
              <a:rPr lang="en-GB" dirty="0">
                <a:latin typeface="Times New Roman" panose="02020603050405020304" pitchFamily="18" charset="0"/>
                <a:cs typeface="Times New Roman" panose="02020603050405020304" pitchFamily="18" charset="0"/>
              </a:rPr>
              <a:t>t period is:</a:t>
            </a:r>
          </a:p>
          <a:p>
            <a:pPr lvl="2">
              <a:spcAft>
                <a:spcPts val="600"/>
              </a:spcAft>
            </a:pPr>
            <a:endParaRPr lang="en-GB" dirty="0">
              <a:latin typeface="Times New Roman" panose="02020603050405020304" pitchFamily="18" charset="0"/>
              <a:cs typeface="Times New Roman" panose="02020603050405020304" pitchFamily="18" charset="0"/>
            </a:endParaRPr>
          </a:p>
          <a:p>
            <a:pPr lvl="2">
              <a:spcAft>
                <a:spcPts val="600"/>
              </a:spcAft>
            </a:pPr>
            <a:endParaRPr lang="en-GB" dirty="0">
              <a:latin typeface="Times New Roman" panose="02020603050405020304" pitchFamily="18" charset="0"/>
              <a:cs typeface="Times New Roman" panose="02020603050405020304" pitchFamily="18" charset="0"/>
            </a:endParaRPr>
          </a:p>
          <a:p>
            <a:pPr>
              <a:spcAft>
                <a:spcPts val="600"/>
              </a:spcAft>
            </a:pPr>
            <a:r>
              <a:rPr lang="en-GB" dirty="0">
                <a:latin typeface="Times New Roman" panose="02020603050405020304" pitchFamily="18" charset="0"/>
                <a:cs typeface="Times New Roman" panose="02020603050405020304" pitchFamily="18" charset="0"/>
              </a:rPr>
              <a:t>     where N/V is the density of molecules and A is the surface area. Since there is a distribution of</a:t>
            </a:r>
          </a:p>
          <a:p>
            <a:pPr>
              <a:spcAft>
                <a:spcPts val="600"/>
              </a:spcAft>
            </a:pPr>
            <a:r>
              <a:rPr lang="en-GB" dirty="0">
                <a:latin typeface="Times New Roman" panose="02020603050405020304" pitchFamily="18" charset="0"/>
                <a:cs typeface="Times New Roman" panose="02020603050405020304" pitchFamily="18" charset="0"/>
              </a:rPr>
              <a:t>     molecular velocities, we integrate this expression over the velocity distribution f(V</a:t>
            </a:r>
            <a:r>
              <a:rPr lang="en-GB" baseline="-25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a:t>
            </a:r>
          </a:p>
          <a:p>
            <a:pPr>
              <a:spcAft>
                <a:spcPts val="600"/>
              </a:spcAft>
            </a:pPr>
            <a:endParaRPr lang="en-GB" dirty="0">
              <a:latin typeface="Times New Roman" panose="02020603050405020304" pitchFamily="18" charset="0"/>
              <a:cs typeface="Times New Roman" panose="02020603050405020304" pitchFamily="18" charset="0"/>
            </a:endParaRPr>
          </a:p>
          <a:p>
            <a:pPr>
              <a:spcAft>
                <a:spcPts val="600"/>
              </a:spcAft>
            </a:pPr>
            <a:endParaRPr lang="en-GB" dirty="0">
              <a:latin typeface="Times New Roman" panose="02020603050405020304" pitchFamily="18" charset="0"/>
              <a:cs typeface="Times New Roman" panose="02020603050405020304" pitchFamily="18" charset="0"/>
            </a:endParaRPr>
          </a:p>
          <a:p>
            <a:pPr>
              <a:spcAft>
                <a:spcPts val="600"/>
              </a:spcAft>
            </a:pPr>
            <a:endParaRPr lang="en-GB" dirty="0">
              <a:latin typeface="Times New Roman" panose="02020603050405020304" pitchFamily="18" charset="0"/>
              <a:cs typeface="Times New Roman" panose="02020603050405020304" pitchFamily="18" charset="0"/>
            </a:endParaRPr>
          </a:p>
          <a:p>
            <a:pPr>
              <a:spcAft>
                <a:spcPts val="600"/>
              </a:spcAft>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And since the impingement rate is the number of collisions per unit time and area, we can write:</a:t>
            </a:r>
          </a:p>
          <a:p>
            <a:pPr>
              <a:spcAft>
                <a:spcPts val="600"/>
              </a:spcAft>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6747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 calcmode="lin" valueType="num">
                                      <p:cBhvr additive="base">
                                        <p:cTn id="32"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369794"/>
            <a:ext cx="9144000" cy="461665"/>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Calculating physical quantities (continued)</a:t>
            </a:r>
            <a:endParaRPr lang="en-GB"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323599" y="2136357"/>
            <a:ext cx="1962150" cy="371475"/>
          </a:xfrm>
          <a:prstGeom prst="rect">
            <a:avLst/>
          </a:prstGeom>
        </p:spPr>
      </p:pic>
      <p:pic>
        <p:nvPicPr>
          <p:cNvPr id="6" name="Picture 5"/>
          <p:cNvPicPr>
            <a:picLocks noChangeAspect="1"/>
          </p:cNvPicPr>
          <p:nvPr/>
        </p:nvPicPr>
        <p:blipFill>
          <a:blip r:embed="rId3"/>
          <a:stretch>
            <a:fillRect/>
          </a:stretch>
        </p:blipFill>
        <p:spPr>
          <a:xfrm>
            <a:off x="3143250" y="2511810"/>
            <a:ext cx="2857500" cy="742950"/>
          </a:xfrm>
          <a:prstGeom prst="rect">
            <a:avLst/>
          </a:prstGeom>
        </p:spPr>
      </p:pic>
      <p:pic>
        <p:nvPicPr>
          <p:cNvPr id="11" name="Picture 10"/>
          <p:cNvPicPr>
            <a:picLocks noChangeAspect="1"/>
          </p:cNvPicPr>
          <p:nvPr/>
        </p:nvPicPr>
        <p:blipFill>
          <a:blip r:embed="rId4"/>
          <a:stretch>
            <a:fillRect/>
          </a:stretch>
        </p:blipFill>
        <p:spPr>
          <a:xfrm>
            <a:off x="3024187" y="3559589"/>
            <a:ext cx="3095625" cy="733425"/>
          </a:xfrm>
          <a:prstGeom prst="rect">
            <a:avLst/>
          </a:prstGeom>
        </p:spPr>
      </p:pic>
      <p:pic>
        <p:nvPicPr>
          <p:cNvPr id="12" name="Picture 11"/>
          <p:cNvPicPr>
            <a:picLocks noChangeAspect="1"/>
          </p:cNvPicPr>
          <p:nvPr/>
        </p:nvPicPr>
        <p:blipFill>
          <a:blip r:embed="rId5"/>
          <a:stretch>
            <a:fillRect/>
          </a:stretch>
        </p:blipFill>
        <p:spPr>
          <a:xfrm>
            <a:off x="1488406" y="4600826"/>
            <a:ext cx="1162050" cy="447675"/>
          </a:xfrm>
          <a:prstGeom prst="rect">
            <a:avLst/>
          </a:prstGeom>
        </p:spPr>
      </p:pic>
      <p:pic>
        <p:nvPicPr>
          <p:cNvPr id="13" name="Picture 12"/>
          <p:cNvPicPr>
            <a:picLocks noChangeAspect="1"/>
          </p:cNvPicPr>
          <p:nvPr/>
        </p:nvPicPr>
        <p:blipFill>
          <a:blip r:embed="rId6"/>
          <a:stretch>
            <a:fillRect/>
          </a:stretch>
        </p:blipFill>
        <p:spPr>
          <a:xfrm>
            <a:off x="2909887" y="5065396"/>
            <a:ext cx="3324225" cy="762000"/>
          </a:xfrm>
          <a:prstGeom prst="rect">
            <a:avLst/>
          </a:prstGeom>
        </p:spPr>
      </p:pic>
      <p:sp>
        <p:nvSpPr>
          <p:cNvPr id="7" name="TextBox 6"/>
          <p:cNvSpPr txBox="1"/>
          <p:nvPr/>
        </p:nvSpPr>
        <p:spPr>
          <a:xfrm>
            <a:off x="0" y="831459"/>
            <a:ext cx="9144000" cy="489364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We already know how to calculate the impingement rate, as explained above. </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Obtaining &lt; V</a:t>
            </a:r>
            <a:r>
              <a:rPr lang="en-GB" baseline="-25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&gt;</a:t>
            </a:r>
            <a:r>
              <a:rPr lang="en-GB" baseline="-25000" dirty="0">
                <a:latin typeface="Times New Roman" panose="02020603050405020304" pitchFamily="18" charset="0"/>
                <a:cs typeface="Times New Roman" panose="02020603050405020304" pitchFamily="18" charset="0"/>
              </a:rPr>
              <a:t>gas</a:t>
            </a:r>
            <a:r>
              <a:rPr lang="en-GB" dirty="0">
                <a:latin typeface="Times New Roman" panose="02020603050405020304" pitchFamily="18" charset="0"/>
                <a:cs typeface="Times New Roman" panose="02020603050405020304" pitchFamily="18" charset="0"/>
              </a:rPr>
              <a:t> is more tricky, though. Unless we use test volumes or other computational tools, </a:t>
            </a:r>
            <a:r>
              <a:rPr lang="en-GB" b="1" dirty="0">
                <a:latin typeface="Times New Roman" panose="02020603050405020304" pitchFamily="18" charset="0"/>
                <a:cs typeface="Times New Roman" panose="02020603050405020304" pitchFamily="18" charset="0"/>
              </a:rPr>
              <a:t>we won’t be able to calculate it directly</a:t>
            </a:r>
            <a:r>
              <a:rPr lang="en-GB" dirty="0">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What we can measure, however, is the speed distribution on the facet.</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Using the definition                                       we can write: </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600"/>
              </a:spcAft>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Then using the identity v ·1/v = 1, we continue:</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Then using                        as previously found:</a:t>
            </a:r>
          </a:p>
          <a:p>
            <a:pPr>
              <a:spcAft>
                <a:spcPts val="600"/>
              </a:spcAft>
            </a:pPr>
            <a:endParaRPr lang="en-GB" dirty="0">
              <a:latin typeface="Times New Roman" panose="02020603050405020304" pitchFamily="18" charset="0"/>
              <a:cs typeface="Times New Roman" panose="02020603050405020304" pitchFamily="18" charset="0"/>
            </a:endParaRPr>
          </a:p>
          <a:p>
            <a:r>
              <a:rPr lang="en-GB" dirty="0"/>
              <a:t>					</a:t>
            </a:r>
          </a:p>
        </p:txBody>
      </p:sp>
    </p:spTree>
    <p:extLst>
      <p:ext uri="{BB962C8B-B14F-4D97-AF65-F5344CB8AC3E}">
        <p14:creationId xmlns:p14="http://schemas.microsoft.com/office/powerpoint/2010/main" val="267100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 calcmode="lin" valueType="num">
                                      <p:cBhvr additive="base">
                                        <p:cTn id="40"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xEl>
                                              <p:pRg st="10" end="10"/>
                                            </p:txEl>
                                          </p:spTgt>
                                        </p:tgtEl>
                                        <p:attrNameLst>
                                          <p:attrName>style.visibility</p:attrName>
                                        </p:attrNameLst>
                                      </p:cBhvr>
                                      <p:to>
                                        <p:strVal val="visible"/>
                                      </p:to>
                                    </p:set>
                                    <p:anim calcmode="lin" valueType="num">
                                      <p:cBhvr additive="base">
                                        <p:cTn id="5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7">
                                            <p:txEl>
                                              <p:pRg st="12" end="12"/>
                                            </p:txEl>
                                          </p:spTgt>
                                        </p:tgtEl>
                                        <p:attrNameLst>
                                          <p:attrName>style.visibility</p:attrName>
                                        </p:attrNameLst>
                                      </p:cBhvr>
                                      <p:to>
                                        <p:strVal val="visible"/>
                                      </p:to>
                                    </p:set>
                                    <p:anim calcmode="lin" valueType="num">
                                      <p:cBhvr additive="base">
                                        <p:cTn id="56"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par>
                          <p:cTn id="62" fill="hold">
                            <p:stCondLst>
                              <p:cond delay="1000"/>
                            </p:stCondLst>
                            <p:childTnLst>
                              <p:par>
                                <p:cTn id="63" presetID="2" presetClass="entr" presetSubtype="4"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369794"/>
            <a:ext cx="9144000" cy="461665"/>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Calculating physical quantities (continued)</a:t>
            </a:r>
          </a:p>
        </p:txBody>
      </p:sp>
      <p:grpSp>
        <p:nvGrpSpPr>
          <p:cNvPr id="6" name="Group 5"/>
          <p:cNvGrpSpPr/>
          <p:nvPr/>
        </p:nvGrpSpPr>
        <p:grpSpPr>
          <a:xfrm>
            <a:off x="3973931" y="894347"/>
            <a:ext cx="2574757" cy="304800"/>
            <a:chOff x="3552825" y="3276600"/>
            <a:chExt cx="2574757" cy="304800"/>
          </a:xfrm>
        </p:grpSpPr>
        <p:pic>
          <p:nvPicPr>
            <p:cNvPr id="4" name="Picture 3"/>
            <p:cNvPicPr>
              <a:picLocks noChangeAspect="1"/>
            </p:cNvPicPr>
            <p:nvPr/>
          </p:nvPicPr>
          <p:blipFill>
            <a:blip r:embed="rId2"/>
            <a:stretch>
              <a:fillRect/>
            </a:stretch>
          </p:blipFill>
          <p:spPr>
            <a:xfrm>
              <a:off x="3552825" y="3276600"/>
              <a:ext cx="2038350" cy="304800"/>
            </a:xfrm>
            <a:prstGeom prst="rect">
              <a:avLst/>
            </a:prstGeom>
          </p:spPr>
        </p:pic>
        <p:pic>
          <p:nvPicPr>
            <p:cNvPr id="5" name="Picture 4"/>
            <p:cNvPicPr>
              <a:picLocks noChangeAspect="1"/>
            </p:cNvPicPr>
            <p:nvPr/>
          </p:nvPicPr>
          <p:blipFill>
            <a:blip r:embed="rId3"/>
            <a:stretch>
              <a:fillRect/>
            </a:stretch>
          </p:blipFill>
          <p:spPr>
            <a:xfrm>
              <a:off x="5651332" y="3300162"/>
              <a:ext cx="476250" cy="257175"/>
            </a:xfrm>
            <a:prstGeom prst="rect">
              <a:avLst/>
            </a:prstGeom>
          </p:spPr>
        </p:pic>
      </p:grpSp>
      <p:pic>
        <p:nvPicPr>
          <p:cNvPr id="7" name="Picture 6"/>
          <p:cNvPicPr>
            <a:picLocks noChangeAspect="1"/>
          </p:cNvPicPr>
          <p:nvPr/>
        </p:nvPicPr>
        <p:blipFill>
          <a:blip r:embed="rId4"/>
          <a:stretch>
            <a:fillRect/>
          </a:stretch>
        </p:blipFill>
        <p:spPr>
          <a:xfrm>
            <a:off x="2513098" y="1268146"/>
            <a:ext cx="4095750" cy="762000"/>
          </a:xfrm>
          <a:prstGeom prst="rect">
            <a:avLst/>
          </a:prstGeom>
        </p:spPr>
      </p:pic>
      <p:pic>
        <p:nvPicPr>
          <p:cNvPr id="8" name="Picture 7"/>
          <p:cNvPicPr>
            <a:picLocks noChangeAspect="1"/>
          </p:cNvPicPr>
          <p:nvPr/>
        </p:nvPicPr>
        <p:blipFill>
          <a:blip r:embed="rId5"/>
          <a:stretch>
            <a:fillRect/>
          </a:stretch>
        </p:blipFill>
        <p:spPr>
          <a:xfrm>
            <a:off x="4435145" y="2235117"/>
            <a:ext cx="514350" cy="390525"/>
          </a:xfrm>
          <a:prstGeom prst="rect">
            <a:avLst/>
          </a:prstGeom>
        </p:spPr>
      </p:pic>
      <p:pic>
        <p:nvPicPr>
          <p:cNvPr id="9" name="Picture 8"/>
          <p:cNvPicPr>
            <a:picLocks noChangeAspect="1"/>
          </p:cNvPicPr>
          <p:nvPr/>
        </p:nvPicPr>
        <p:blipFill>
          <a:blip r:embed="rId6"/>
          <a:stretch>
            <a:fillRect/>
          </a:stretch>
        </p:blipFill>
        <p:spPr>
          <a:xfrm>
            <a:off x="1938337" y="2700337"/>
            <a:ext cx="5267325" cy="1457325"/>
          </a:xfrm>
          <a:prstGeom prst="rect">
            <a:avLst/>
          </a:prstGeom>
        </p:spPr>
      </p:pic>
      <p:pic>
        <p:nvPicPr>
          <p:cNvPr id="10" name="Picture 9"/>
          <p:cNvPicPr>
            <a:picLocks noChangeAspect="1"/>
          </p:cNvPicPr>
          <p:nvPr/>
        </p:nvPicPr>
        <p:blipFill>
          <a:blip r:embed="rId7"/>
          <a:stretch>
            <a:fillRect/>
          </a:stretch>
        </p:blipFill>
        <p:spPr>
          <a:xfrm>
            <a:off x="3105150" y="5261819"/>
            <a:ext cx="2933700" cy="762000"/>
          </a:xfrm>
          <a:prstGeom prst="rect">
            <a:avLst/>
          </a:prstGeom>
        </p:spPr>
      </p:pic>
      <p:sp>
        <p:nvSpPr>
          <p:cNvPr id="11" name="TextBox 10"/>
          <p:cNvSpPr txBox="1"/>
          <p:nvPr/>
        </p:nvSpPr>
        <p:spPr>
          <a:xfrm>
            <a:off x="0" y="831459"/>
            <a:ext cx="9144000" cy="55245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Then, from the same subsection, using                                                we can write:</a:t>
            </a:r>
          </a:p>
          <a:p>
            <a:pPr lvl="1">
              <a:spcAft>
                <a:spcPts val="600"/>
              </a:spcAft>
            </a:pPr>
            <a:endParaRPr lang="en-GB" dirty="0">
              <a:latin typeface="Times New Roman" panose="02020603050405020304" pitchFamily="18" charset="0"/>
              <a:cs typeface="Times New Roman" panose="02020603050405020304" pitchFamily="18" charset="0"/>
            </a:endParaRPr>
          </a:p>
          <a:p>
            <a:pPr lvl="1">
              <a:spcAft>
                <a:spcPts val="600"/>
              </a:spcAft>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Therefore, the </a:t>
            </a:r>
            <a:r>
              <a:rPr lang="en-GB" b="1" dirty="0">
                <a:latin typeface="Times New Roman" panose="02020603050405020304" pitchFamily="18" charset="0"/>
                <a:cs typeface="Times New Roman" panose="02020603050405020304" pitchFamily="18" charset="0"/>
              </a:rPr>
              <a:t>density on a facet</a:t>
            </a:r>
            <a:r>
              <a:rPr lang="en-GB" dirty="0">
                <a:latin typeface="Times New Roman" panose="02020603050405020304" pitchFamily="18" charset="0"/>
                <a:cs typeface="Times New Roman" panose="02020603050405020304" pitchFamily="18" charset="0"/>
              </a:rPr>
              <a:t>, using the            counter, becomes</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Average orthogonal velocity</a:t>
            </a:r>
            <a:r>
              <a:rPr lang="en-GB" dirty="0">
                <a:latin typeface="Times New Roman" panose="02020603050405020304" pitchFamily="18" charset="0"/>
                <a:cs typeface="Times New Roman" panose="02020603050405020304" pitchFamily="18" charset="0"/>
              </a:rPr>
              <a:t>: As described above and also shown in Table 1, the average speed in the gas can be calculated as:</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17272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 calcmode="lin" valueType="num">
                                      <p:cBhvr additive="base">
                                        <p:cTn id="22"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11" end="11"/>
                                            </p:txEl>
                                          </p:spTgt>
                                        </p:tgtEl>
                                        <p:attrNameLst>
                                          <p:attrName>style.visibility</p:attrName>
                                        </p:attrNameLst>
                                      </p:cBhvr>
                                      <p:to>
                                        <p:strVal val="visible"/>
                                      </p:to>
                                    </p:set>
                                    <p:anim calcmode="lin" valueType="num">
                                      <p:cBhvr additive="base">
                                        <p:cTn id="37"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4"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2) Program menus and commands;</a:t>
            </a:r>
          </a:p>
        </p:txBody>
      </p:sp>
      <p:sp>
        <p:nvSpPr>
          <p:cNvPr id="3" name="TextBox 2"/>
          <p:cNvSpPr txBox="1"/>
          <p:nvPr/>
        </p:nvSpPr>
        <p:spPr>
          <a:xfrm>
            <a:off x="0" y="431831"/>
            <a:ext cx="8854831" cy="369332"/>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Overview:</a:t>
            </a:r>
          </a:p>
        </p:txBody>
      </p:sp>
      <p:pic>
        <p:nvPicPr>
          <p:cNvPr id="4" name="Picture 3"/>
          <p:cNvPicPr>
            <a:picLocks noChangeAspect="1"/>
          </p:cNvPicPr>
          <p:nvPr/>
        </p:nvPicPr>
        <p:blipFill>
          <a:blip r:embed="rId2"/>
          <a:stretch>
            <a:fillRect/>
          </a:stretch>
        </p:blipFill>
        <p:spPr>
          <a:xfrm>
            <a:off x="470023" y="943664"/>
            <a:ext cx="8384808" cy="4714160"/>
          </a:xfrm>
          <a:prstGeom prst="rect">
            <a:avLst/>
          </a:prstGeom>
        </p:spPr>
      </p:pic>
      <p:grpSp>
        <p:nvGrpSpPr>
          <p:cNvPr id="13" name="Group 12"/>
          <p:cNvGrpSpPr/>
          <p:nvPr/>
        </p:nvGrpSpPr>
        <p:grpSpPr>
          <a:xfrm>
            <a:off x="6412678" y="484407"/>
            <a:ext cx="2625190" cy="5061369"/>
            <a:chOff x="6412678" y="484407"/>
            <a:chExt cx="2625190" cy="5061369"/>
          </a:xfrm>
        </p:grpSpPr>
        <p:sp>
          <p:nvSpPr>
            <p:cNvPr id="6" name="Rounded Rectangle 5"/>
            <p:cNvSpPr/>
            <p:nvPr/>
          </p:nvSpPr>
          <p:spPr>
            <a:xfrm>
              <a:off x="7684080" y="1312996"/>
              <a:ext cx="1170751" cy="587056"/>
            </a:xfrm>
            <a:prstGeom prst="roundRect">
              <a:avLst/>
            </a:prstGeom>
            <a:noFill/>
            <a:ln w="38100">
              <a:solidFill>
                <a:srgbClr val="00B0F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ounded Rectangle 6"/>
            <p:cNvSpPr/>
            <p:nvPr/>
          </p:nvSpPr>
          <p:spPr>
            <a:xfrm>
              <a:off x="7684079" y="1940230"/>
              <a:ext cx="1170752" cy="1669869"/>
            </a:xfrm>
            <a:prstGeom prst="roundRect">
              <a:avLst/>
            </a:prstGeom>
            <a:noFill/>
            <a:ln w="38100">
              <a:solidFill>
                <a:srgbClr val="00B0F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ounded Rectangle 7"/>
            <p:cNvSpPr/>
            <p:nvPr/>
          </p:nvSpPr>
          <p:spPr>
            <a:xfrm>
              <a:off x="7684079" y="3629100"/>
              <a:ext cx="1170752" cy="302832"/>
            </a:xfrm>
            <a:prstGeom prst="roundRect">
              <a:avLst/>
            </a:prstGeom>
            <a:noFill/>
            <a:ln w="38100">
              <a:solidFill>
                <a:srgbClr val="00B0F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ounded Rectangle 8"/>
            <p:cNvSpPr/>
            <p:nvPr/>
          </p:nvSpPr>
          <p:spPr>
            <a:xfrm>
              <a:off x="7684079" y="3984577"/>
              <a:ext cx="1170752" cy="1561199"/>
            </a:xfrm>
            <a:prstGeom prst="roundRect">
              <a:avLst/>
            </a:prstGeom>
            <a:noFill/>
            <a:ln w="38100">
              <a:solidFill>
                <a:srgbClr val="00B0F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6412678" y="484407"/>
              <a:ext cx="2625190" cy="369332"/>
            </a:xfrm>
            <a:prstGeom prst="rect">
              <a:avLst/>
            </a:prstGeom>
            <a:noFill/>
            <a:ln>
              <a:noFill/>
            </a:ln>
          </p:spPr>
          <p:txBody>
            <a:bodyPr wrap="square" rtlCol="0">
              <a:spAutoFit/>
            </a:bodyPr>
            <a:lstStyle/>
            <a:p>
              <a:pPr algn="ctr"/>
              <a:r>
                <a:rPr lang="en-GB" dirty="0">
                  <a:solidFill>
                    <a:schemeClr val="tx1">
                      <a:lumMod val="60000"/>
                      <a:lumOff val="40000"/>
                    </a:schemeClr>
                  </a:solidFill>
                  <a:latin typeface="Times New Roman" panose="02020603050405020304" pitchFamily="18" charset="0"/>
                  <a:cs typeface="Times New Roman" panose="02020603050405020304" pitchFamily="18" charset="0"/>
                </a:rPr>
                <a:t>Panes with sub-menus</a:t>
              </a:r>
            </a:p>
          </p:txBody>
        </p:sp>
      </p:grpSp>
      <p:cxnSp>
        <p:nvCxnSpPr>
          <p:cNvPr id="21" name="Straight Arrow Connector 20"/>
          <p:cNvCxnSpPr/>
          <p:nvPr/>
        </p:nvCxnSpPr>
        <p:spPr>
          <a:xfrm flipV="1">
            <a:off x="3811980" y="3336965"/>
            <a:ext cx="237506" cy="118753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470022" y="493564"/>
            <a:ext cx="3617125" cy="819432"/>
            <a:chOff x="470022" y="493564"/>
            <a:chExt cx="3617125" cy="819432"/>
          </a:xfrm>
        </p:grpSpPr>
        <p:sp>
          <p:nvSpPr>
            <p:cNvPr id="23" name="Rounded Rectangle 22"/>
            <p:cNvSpPr/>
            <p:nvPr/>
          </p:nvSpPr>
          <p:spPr>
            <a:xfrm>
              <a:off x="470022" y="980487"/>
              <a:ext cx="1762539" cy="332509"/>
            </a:xfrm>
            <a:prstGeom prst="round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p:cNvSpPr txBox="1"/>
            <p:nvPr/>
          </p:nvSpPr>
          <p:spPr>
            <a:xfrm>
              <a:off x="1351291" y="493564"/>
              <a:ext cx="2735856" cy="369332"/>
            </a:xfrm>
            <a:prstGeom prst="rect">
              <a:avLst/>
            </a:prstGeom>
            <a:noFill/>
            <a:ln>
              <a:noFill/>
            </a:ln>
          </p:spPr>
          <p:txBody>
            <a:bodyPr wrap="square" rtlCol="0">
              <a:spAutoFit/>
            </a:bodyPr>
            <a:lstStyle/>
            <a:p>
              <a:pPr algn="ctr"/>
              <a:r>
                <a:rPr lang="en-GB" dirty="0">
                  <a:solidFill>
                    <a:srgbClr val="FF0000"/>
                  </a:solidFill>
                  <a:latin typeface="Times New Roman" panose="02020603050405020304" pitchFamily="18" charset="0"/>
                  <a:cs typeface="Times New Roman" panose="02020603050405020304" pitchFamily="18" charset="0"/>
                </a:rPr>
                <a:t>Menus with sub-menus</a:t>
              </a:r>
            </a:p>
          </p:txBody>
        </p:sp>
      </p:grpSp>
      <p:grpSp>
        <p:nvGrpSpPr>
          <p:cNvPr id="29" name="Group 28"/>
          <p:cNvGrpSpPr/>
          <p:nvPr/>
        </p:nvGrpSpPr>
        <p:grpSpPr>
          <a:xfrm>
            <a:off x="3360704" y="3184543"/>
            <a:ext cx="5902049" cy="2933643"/>
            <a:chOff x="3360704" y="3184543"/>
            <a:chExt cx="5902049" cy="2933643"/>
          </a:xfrm>
        </p:grpSpPr>
        <p:grpSp>
          <p:nvGrpSpPr>
            <p:cNvPr id="17" name="Group 16"/>
            <p:cNvGrpSpPr/>
            <p:nvPr/>
          </p:nvGrpSpPr>
          <p:grpSpPr>
            <a:xfrm>
              <a:off x="5142017" y="5416345"/>
              <a:ext cx="4120736" cy="701841"/>
              <a:chOff x="5142017" y="5438899"/>
              <a:chExt cx="4120736" cy="701841"/>
            </a:xfrm>
          </p:grpSpPr>
          <p:sp>
            <p:nvSpPr>
              <p:cNvPr id="14" name="Rounded Rectangle 13"/>
              <p:cNvSpPr/>
              <p:nvPr/>
            </p:nvSpPr>
            <p:spPr>
              <a:xfrm>
                <a:off x="7006442" y="5438899"/>
                <a:ext cx="819397" cy="332509"/>
              </a:xfrm>
              <a:prstGeom prst="roundRect">
                <a:avLst/>
              </a:prstGeom>
              <a:noFill/>
              <a:ln w="38100">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5142017" y="5771408"/>
                <a:ext cx="4120736" cy="369332"/>
              </a:xfrm>
              <a:prstGeom prst="rect">
                <a:avLst/>
              </a:prstGeom>
              <a:noFill/>
              <a:ln>
                <a:noFill/>
              </a:ln>
            </p:spPr>
            <p:txBody>
              <a:bodyPr wrap="square" rtlCol="0">
                <a:spAutoFit/>
              </a:bodyPr>
              <a:lstStyle/>
              <a:p>
                <a:pPr algn="ctr"/>
                <a:r>
                  <a:rPr lang="en-GB" dirty="0">
                    <a:solidFill>
                      <a:srgbClr val="00B050"/>
                    </a:solidFill>
                    <a:latin typeface="Times New Roman" panose="02020603050405020304" pitchFamily="18" charset="0"/>
                    <a:cs typeface="Times New Roman" panose="02020603050405020304" pitchFamily="18" charset="0"/>
                  </a:rPr>
                  <a:t>Window mode and pointer selection </a:t>
                </a:r>
              </a:p>
            </p:txBody>
          </p:sp>
        </p:grpSp>
        <p:sp>
          <p:nvSpPr>
            <p:cNvPr id="26" name="Rounded Rectangle 25"/>
            <p:cNvSpPr/>
            <p:nvPr/>
          </p:nvSpPr>
          <p:spPr>
            <a:xfrm>
              <a:off x="3372591" y="5416345"/>
              <a:ext cx="819397" cy="332509"/>
            </a:xfrm>
            <a:prstGeom prst="roundRect">
              <a:avLst/>
            </a:prstGeom>
            <a:noFill/>
            <a:ln w="38100">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ounded Rectangle 26"/>
            <p:cNvSpPr/>
            <p:nvPr/>
          </p:nvSpPr>
          <p:spPr>
            <a:xfrm>
              <a:off x="3360704" y="3197852"/>
              <a:ext cx="819397" cy="332509"/>
            </a:xfrm>
            <a:prstGeom prst="roundRect">
              <a:avLst/>
            </a:prstGeom>
            <a:noFill/>
            <a:ln w="38100">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ounded Rectangle 27"/>
            <p:cNvSpPr/>
            <p:nvPr/>
          </p:nvSpPr>
          <p:spPr>
            <a:xfrm>
              <a:off x="6924085" y="3184543"/>
              <a:ext cx="819397" cy="332509"/>
            </a:xfrm>
            <a:prstGeom prst="roundRect">
              <a:avLst/>
            </a:prstGeom>
            <a:noFill/>
            <a:ln w="38100">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4" name="Group 33"/>
          <p:cNvGrpSpPr/>
          <p:nvPr/>
        </p:nvGrpSpPr>
        <p:grpSpPr>
          <a:xfrm>
            <a:off x="311064" y="3179218"/>
            <a:ext cx="4751473" cy="2938968"/>
            <a:chOff x="311064" y="3179218"/>
            <a:chExt cx="4751473" cy="2938968"/>
          </a:xfrm>
        </p:grpSpPr>
        <p:grpSp>
          <p:nvGrpSpPr>
            <p:cNvPr id="20" name="Group 19"/>
            <p:cNvGrpSpPr/>
            <p:nvPr/>
          </p:nvGrpSpPr>
          <p:grpSpPr>
            <a:xfrm>
              <a:off x="470023" y="5416345"/>
              <a:ext cx="2902568" cy="701841"/>
              <a:chOff x="470023" y="5416345"/>
              <a:chExt cx="2902568" cy="701841"/>
            </a:xfrm>
          </p:grpSpPr>
          <p:sp>
            <p:nvSpPr>
              <p:cNvPr id="18" name="Rounded Rectangle 17"/>
              <p:cNvSpPr/>
              <p:nvPr/>
            </p:nvSpPr>
            <p:spPr>
              <a:xfrm>
                <a:off x="470023" y="5416345"/>
                <a:ext cx="1038143" cy="332509"/>
              </a:xfrm>
              <a:prstGeom prst="roundRect">
                <a:avLst/>
              </a:prstGeom>
              <a:noFill/>
              <a:ln w="38100">
                <a:solidFill>
                  <a:srgbClr val="FFC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xtBox 18"/>
              <p:cNvSpPr txBox="1"/>
              <p:nvPr/>
            </p:nvSpPr>
            <p:spPr>
              <a:xfrm>
                <a:off x="636735" y="5748854"/>
                <a:ext cx="2735856" cy="369332"/>
              </a:xfrm>
              <a:prstGeom prst="rect">
                <a:avLst/>
              </a:prstGeom>
              <a:noFill/>
              <a:ln>
                <a:noFill/>
              </a:ln>
            </p:spPr>
            <p:txBody>
              <a:bodyPr wrap="square" rtlCol="0">
                <a:spAutoFit/>
              </a:bodyPr>
              <a:lstStyle/>
              <a:p>
                <a:pPr algn="ctr"/>
                <a:r>
                  <a:rPr lang="en-GB" dirty="0">
                    <a:solidFill>
                      <a:srgbClr val="FFC000"/>
                    </a:solidFill>
                    <a:latin typeface="Times New Roman" panose="02020603050405020304" pitchFamily="18" charset="0"/>
                    <a:cs typeface="Times New Roman" panose="02020603050405020304" pitchFamily="18" charset="0"/>
                  </a:rPr>
                  <a:t>View mode and projections</a:t>
                </a:r>
              </a:p>
            </p:txBody>
          </p:sp>
        </p:grpSp>
        <p:sp>
          <p:nvSpPr>
            <p:cNvPr id="30" name="Rounded Rectangle 29"/>
            <p:cNvSpPr/>
            <p:nvPr/>
          </p:nvSpPr>
          <p:spPr>
            <a:xfrm>
              <a:off x="311064" y="3201240"/>
              <a:ext cx="1038143" cy="332509"/>
            </a:xfrm>
            <a:prstGeom prst="roundRect">
              <a:avLst/>
            </a:prstGeom>
            <a:noFill/>
            <a:ln w="38100">
              <a:solidFill>
                <a:srgbClr val="FFC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ounded Rectangle 30"/>
            <p:cNvSpPr/>
            <p:nvPr/>
          </p:nvSpPr>
          <p:spPr>
            <a:xfrm>
              <a:off x="3994878" y="3179218"/>
              <a:ext cx="1038143" cy="332509"/>
            </a:xfrm>
            <a:prstGeom prst="roundRect">
              <a:avLst/>
            </a:prstGeom>
            <a:noFill/>
            <a:ln w="38100">
              <a:solidFill>
                <a:srgbClr val="FFC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ounded Rectangle 32"/>
            <p:cNvSpPr/>
            <p:nvPr/>
          </p:nvSpPr>
          <p:spPr>
            <a:xfrm>
              <a:off x="4024394" y="5414772"/>
              <a:ext cx="1038143" cy="332509"/>
            </a:xfrm>
            <a:prstGeom prst="roundRect">
              <a:avLst/>
            </a:prstGeom>
            <a:noFill/>
            <a:ln w="38100">
              <a:solidFill>
                <a:srgbClr val="FFC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4170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2) Program menus and commands;</a:t>
            </a:r>
          </a:p>
        </p:txBody>
      </p:sp>
      <p:sp>
        <p:nvSpPr>
          <p:cNvPr id="3" name="TextBox 2"/>
          <p:cNvSpPr txBox="1"/>
          <p:nvPr/>
        </p:nvSpPr>
        <p:spPr>
          <a:xfrm>
            <a:off x="0" y="479332"/>
            <a:ext cx="8854831" cy="369332"/>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Menus and sub-menus:</a:t>
            </a:r>
          </a:p>
        </p:txBody>
      </p:sp>
      <p:pic>
        <p:nvPicPr>
          <p:cNvPr id="21" name="Picture 20"/>
          <p:cNvPicPr>
            <a:picLocks noChangeAspect="1"/>
          </p:cNvPicPr>
          <p:nvPr/>
        </p:nvPicPr>
        <p:blipFill>
          <a:blip r:embed="rId2"/>
          <a:stretch>
            <a:fillRect/>
          </a:stretch>
        </p:blipFill>
        <p:spPr>
          <a:xfrm>
            <a:off x="470023" y="917036"/>
            <a:ext cx="8432170" cy="4740788"/>
          </a:xfrm>
          <a:prstGeom prst="rect">
            <a:avLst/>
          </a:prstGeom>
        </p:spPr>
      </p:pic>
      <p:pic>
        <p:nvPicPr>
          <p:cNvPr id="22" name="Picture 21"/>
          <p:cNvPicPr>
            <a:picLocks noChangeAspect="1"/>
          </p:cNvPicPr>
          <p:nvPr/>
        </p:nvPicPr>
        <p:blipFill>
          <a:blip r:embed="rId3"/>
          <a:stretch>
            <a:fillRect/>
          </a:stretch>
        </p:blipFill>
        <p:spPr>
          <a:xfrm>
            <a:off x="470023" y="955016"/>
            <a:ext cx="8364614" cy="4702807"/>
          </a:xfrm>
          <a:prstGeom prst="rect">
            <a:avLst/>
          </a:prstGeom>
        </p:spPr>
      </p:pic>
      <p:pic>
        <p:nvPicPr>
          <p:cNvPr id="23" name="Picture 22"/>
          <p:cNvPicPr>
            <a:picLocks noChangeAspect="1"/>
          </p:cNvPicPr>
          <p:nvPr/>
        </p:nvPicPr>
        <p:blipFill>
          <a:blip r:embed="rId4"/>
          <a:stretch>
            <a:fillRect/>
          </a:stretch>
        </p:blipFill>
        <p:spPr>
          <a:xfrm>
            <a:off x="470023" y="886643"/>
            <a:ext cx="8486224" cy="4771179"/>
          </a:xfrm>
          <a:prstGeom prst="rect">
            <a:avLst/>
          </a:prstGeom>
        </p:spPr>
      </p:pic>
      <p:pic>
        <p:nvPicPr>
          <p:cNvPr id="24" name="Picture 23"/>
          <p:cNvPicPr>
            <a:picLocks noChangeAspect="1"/>
          </p:cNvPicPr>
          <p:nvPr/>
        </p:nvPicPr>
        <p:blipFill>
          <a:blip r:embed="rId5"/>
          <a:stretch>
            <a:fillRect/>
          </a:stretch>
        </p:blipFill>
        <p:spPr>
          <a:xfrm>
            <a:off x="470023" y="917036"/>
            <a:ext cx="8432166" cy="4740786"/>
          </a:xfrm>
          <a:prstGeom prst="rect">
            <a:avLst/>
          </a:prstGeom>
        </p:spPr>
      </p:pic>
      <p:pic>
        <p:nvPicPr>
          <p:cNvPr id="25" name="Picture 24"/>
          <p:cNvPicPr>
            <a:picLocks noChangeAspect="1"/>
          </p:cNvPicPr>
          <p:nvPr/>
        </p:nvPicPr>
        <p:blipFill>
          <a:blip r:embed="rId6"/>
          <a:stretch>
            <a:fillRect/>
          </a:stretch>
        </p:blipFill>
        <p:spPr>
          <a:xfrm>
            <a:off x="470023" y="886643"/>
            <a:ext cx="8486223" cy="4771179"/>
          </a:xfrm>
          <a:prstGeom prst="rect">
            <a:avLst/>
          </a:prstGeom>
        </p:spPr>
      </p:pic>
      <p:pic>
        <p:nvPicPr>
          <p:cNvPr id="27" name="Picture 26"/>
          <p:cNvPicPr>
            <a:picLocks noChangeAspect="1"/>
          </p:cNvPicPr>
          <p:nvPr/>
        </p:nvPicPr>
        <p:blipFill>
          <a:blip r:embed="rId7"/>
          <a:stretch>
            <a:fillRect/>
          </a:stretch>
        </p:blipFill>
        <p:spPr>
          <a:xfrm>
            <a:off x="470023" y="886642"/>
            <a:ext cx="8486224" cy="4771179"/>
          </a:xfrm>
          <a:prstGeom prst="rect">
            <a:avLst/>
          </a:prstGeom>
        </p:spPr>
      </p:pic>
      <p:pic>
        <p:nvPicPr>
          <p:cNvPr id="28" name="Picture 27"/>
          <p:cNvPicPr>
            <a:picLocks noChangeAspect="1"/>
          </p:cNvPicPr>
          <p:nvPr/>
        </p:nvPicPr>
        <p:blipFill>
          <a:blip r:embed="rId8"/>
          <a:stretch>
            <a:fillRect/>
          </a:stretch>
        </p:blipFill>
        <p:spPr>
          <a:xfrm>
            <a:off x="470023" y="898468"/>
            <a:ext cx="8465190" cy="4759353"/>
          </a:xfrm>
          <a:prstGeom prst="rect">
            <a:avLst/>
          </a:prstGeom>
        </p:spPr>
      </p:pic>
      <p:pic>
        <p:nvPicPr>
          <p:cNvPr id="30" name="Picture 29"/>
          <p:cNvPicPr>
            <a:picLocks noChangeAspect="1"/>
          </p:cNvPicPr>
          <p:nvPr/>
        </p:nvPicPr>
        <p:blipFill>
          <a:blip r:embed="rId9"/>
          <a:stretch>
            <a:fillRect/>
          </a:stretch>
        </p:blipFill>
        <p:spPr>
          <a:xfrm>
            <a:off x="470023" y="886640"/>
            <a:ext cx="8486227" cy="4771181"/>
          </a:xfrm>
          <a:prstGeom prst="rect">
            <a:avLst/>
          </a:prstGeom>
        </p:spPr>
      </p:pic>
      <p:pic>
        <p:nvPicPr>
          <p:cNvPr id="31" name="Picture 30"/>
          <p:cNvPicPr>
            <a:picLocks noChangeAspect="1"/>
          </p:cNvPicPr>
          <p:nvPr/>
        </p:nvPicPr>
        <p:blipFill>
          <a:blip r:embed="rId10"/>
          <a:stretch>
            <a:fillRect/>
          </a:stretch>
        </p:blipFill>
        <p:spPr>
          <a:xfrm>
            <a:off x="470023" y="898468"/>
            <a:ext cx="8465190" cy="4759353"/>
          </a:xfrm>
          <a:prstGeom prst="rect">
            <a:avLst/>
          </a:prstGeom>
        </p:spPr>
      </p:pic>
    </p:spTree>
    <p:extLst>
      <p:ext uri="{BB962C8B-B14F-4D97-AF65-F5344CB8AC3E}">
        <p14:creationId xmlns:p14="http://schemas.microsoft.com/office/powerpoint/2010/main" val="258526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415776" y="469291"/>
            <a:ext cx="4524118" cy="3197434"/>
          </a:xfrm>
          <a:prstGeom prst="rect">
            <a:avLst/>
          </a:prstGeom>
          <a:ln>
            <a:solidFill>
              <a:schemeClr val="tx1"/>
            </a:solidFill>
          </a:ln>
        </p:spPr>
      </p:pic>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3) File formats: txt, </a:t>
            </a:r>
            <a:r>
              <a:rPr lang="en-GB" sz="1800" dirty="0" err="1">
                <a:latin typeface="Times New Roman" panose="02020603050405020304" pitchFamily="18" charset="0"/>
                <a:cs typeface="Times New Roman" panose="02020603050405020304" pitchFamily="18" charset="0"/>
              </a:rPr>
              <a:t>stl</a:t>
            </a:r>
            <a:r>
              <a:rPr lang="en-GB" sz="1800" dirty="0">
                <a:latin typeface="Times New Roman" panose="02020603050405020304" pitchFamily="18" charset="0"/>
                <a:cs typeface="Times New Roman" panose="02020603050405020304" pitchFamily="18" charset="0"/>
              </a:rPr>
              <a:t>, geo, html: why and what;</a:t>
            </a:r>
          </a:p>
        </p:txBody>
      </p:sp>
      <p:sp>
        <p:nvSpPr>
          <p:cNvPr id="3" name="TextBox 2"/>
          <p:cNvSpPr txBox="1"/>
          <p:nvPr/>
        </p:nvSpPr>
        <p:spPr>
          <a:xfrm>
            <a:off x="0" y="479332"/>
            <a:ext cx="8854831" cy="2346796"/>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Evolution of the file types:</a:t>
            </a:r>
          </a:p>
          <a:p>
            <a:pPr marL="342900" indent="-342900">
              <a:buFont typeface="+mj-lt"/>
              <a:buAutoNum type="arabicPeriod"/>
            </a:pPr>
            <a:r>
              <a:rPr lang="en-GB" b="1" dirty="0">
                <a:latin typeface="Times New Roman" panose="02020603050405020304" pitchFamily="18" charset="0"/>
                <a:cs typeface="Times New Roman" panose="02020603050405020304" pitchFamily="18" charset="0"/>
              </a:rPr>
              <a:t>txt</a:t>
            </a:r>
            <a:r>
              <a:rPr lang="en-GB" dirty="0">
                <a:latin typeface="Times New Roman" panose="02020603050405020304" pitchFamily="18" charset="0"/>
                <a:cs typeface="Times New Roman" panose="02020603050405020304" pitchFamily="18" charset="0"/>
              </a:rPr>
              <a:t>: (compatibility with old DOS Molflow, </a:t>
            </a:r>
          </a:p>
          <a:p>
            <a:r>
              <a:rPr lang="en-GB"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http://indico.ictp.it/event/a0246/contribution/23</a:t>
            </a:r>
            <a:r>
              <a:rPr lang="en-GB" dirty="0">
                <a:latin typeface="Times New Roman" panose="02020603050405020304" pitchFamily="18" charset="0"/>
                <a:cs typeface="Times New Roman" panose="02020603050405020304" pitchFamily="18" charset="0"/>
              </a:rPr>
              <a:t>)</a:t>
            </a:r>
          </a:p>
          <a:p>
            <a:pPr marL="342900" indent="-342900">
              <a:buFont typeface="+mj-lt"/>
              <a:buAutoNum type="arabicPeriod"/>
            </a:pPr>
            <a:r>
              <a:rPr lang="en-GB" b="1" dirty="0" err="1">
                <a:latin typeface="Times New Roman" panose="02020603050405020304" pitchFamily="18" charset="0"/>
                <a:cs typeface="Times New Roman" panose="02020603050405020304" pitchFamily="18" charset="0"/>
              </a:rPr>
              <a:t>stl</a:t>
            </a:r>
            <a:r>
              <a:rPr lang="en-GB" dirty="0">
                <a:latin typeface="Times New Roman" panose="02020603050405020304" pitchFamily="18" charset="0"/>
                <a:cs typeface="Times New Roman" panose="02020603050405020304" pitchFamily="18" charset="0"/>
              </a:rPr>
              <a:t>:</a:t>
            </a:r>
          </a:p>
          <a:p>
            <a:pPr marL="342900" indent="-342900">
              <a:buFont typeface="+mj-lt"/>
              <a:buAutoNum type="arabicPeriod"/>
            </a:pPr>
            <a:r>
              <a:rPr lang="en-GB" b="1" dirty="0">
                <a:latin typeface="Times New Roman" panose="02020603050405020304" pitchFamily="18" charset="0"/>
                <a:cs typeface="Times New Roman" panose="02020603050405020304" pitchFamily="18" charset="0"/>
              </a:rPr>
              <a:t>geo</a:t>
            </a:r>
            <a:r>
              <a:rPr lang="en-GB" dirty="0">
                <a:latin typeface="Times New Roman" panose="02020603050405020304" pitchFamily="18" charset="0"/>
                <a:cs typeface="Times New Roman" panose="02020603050405020304" pitchFamily="18" charset="0"/>
              </a:rPr>
              <a:t>:  (shared with SYNRAD+)</a:t>
            </a:r>
          </a:p>
          <a:p>
            <a:pPr marL="342900" indent="-342900">
              <a:buFont typeface="+mj-lt"/>
              <a:buAutoNum type="arabicPeriod"/>
            </a:pPr>
            <a:r>
              <a:rPr lang="en-GB" b="1" dirty="0">
                <a:latin typeface="Times New Roman" panose="02020603050405020304" pitchFamily="18" charset="0"/>
                <a:cs typeface="Times New Roman" panose="02020603050405020304" pitchFamily="18" charset="0"/>
              </a:rPr>
              <a:t>geo7z</a:t>
            </a:r>
            <a:r>
              <a:rPr lang="en-GB" dirty="0">
                <a:latin typeface="Times New Roman" panose="02020603050405020304" pitchFamily="18" charset="0"/>
                <a:cs typeface="Times New Roman" panose="02020603050405020304" pitchFamily="18" charset="0"/>
              </a:rPr>
              <a:t>:      “     “          “</a:t>
            </a:r>
          </a:p>
          <a:p>
            <a:pPr marL="342900" indent="-342900">
              <a:buFont typeface="+mj-lt"/>
              <a:buAutoNum type="arabicPeriod"/>
            </a:pPr>
            <a:r>
              <a:rPr lang="en-GB" b="1" dirty="0">
                <a:latin typeface="Times New Roman" panose="02020603050405020304" pitchFamily="18" charset="0"/>
                <a:cs typeface="Times New Roman" panose="02020603050405020304" pitchFamily="18" charset="0"/>
              </a:rPr>
              <a:t>zip</a:t>
            </a:r>
            <a:r>
              <a:rPr lang="en-GB" dirty="0">
                <a:latin typeface="Times New Roman" panose="02020603050405020304" pitchFamily="18" charset="0"/>
                <a:cs typeface="Times New Roman" panose="02020603050405020304" pitchFamily="18" charset="0"/>
              </a:rPr>
              <a:t> (xml):</a:t>
            </a:r>
          </a:p>
          <a:p>
            <a:pPr marL="342900" indent="-342900">
              <a:spcAft>
                <a:spcPts val="300"/>
              </a:spcAft>
              <a:buFont typeface="+mj-lt"/>
              <a:buAutoNum type="arabicPeriod"/>
            </a:pPr>
            <a:endParaRPr lang="en-GB"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176079" y="469291"/>
            <a:ext cx="4763883" cy="2678382"/>
          </a:xfrm>
          <a:prstGeom prst="rect">
            <a:avLst/>
          </a:prstGeom>
          <a:ln>
            <a:noFill/>
          </a:ln>
        </p:spPr>
      </p:pic>
      <p:pic>
        <p:nvPicPr>
          <p:cNvPr id="4" name="Picture 3"/>
          <p:cNvPicPr>
            <a:picLocks noChangeAspect="1"/>
          </p:cNvPicPr>
          <p:nvPr/>
        </p:nvPicPr>
        <p:blipFill>
          <a:blip r:embed="rId4"/>
          <a:stretch>
            <a:fillRect/>
          </a:stretch>
        </p:blipFill>
        <p:spPr>
          <a:xfrm>
            <a:off x="4682943" y="372979"/>
            <a:ext cx="4108826" cy="5864116"/>
          </a:xfrm>
          <a:prstGeom prst="rect">
            <a:avLst/>
          </a:prstGeom>
        </p:spPr>
      </p:pic>
      <p:pic>
        <p:nvPicPr>
          <p:cNvPr id="7" name="Picture 6"/>
          <p:cNvPicPr>
            <a:picLocks noChangeAspect="1"/>
          </p:cNvPicPr>
          <p:nvPr/>
        </p:nvPicPr>
        <p:blipFill>
          <a:blip r:embed="rId5"/>
          <a:stretch>
            <a:fillRect/>
          </a:stretch>
        </p:blipFill>
        <p:spPr>
          <a:xfrm>
            <a:off x="1739790" y="2011964"/>
            <a:ext cx="7356912" cy="4153396"/>
          </a:xfrm>
          <a:prstGeom prst="rect">
            <a:avLst/>
          </a:prstGeom>
        </p:spPr>
      </p:pic>
      <p:pic>
        <p:nvPicPr>
          <p:cNvPr id="8" name="Picture 7"/>
          <p:cNvPicPr>
            <a:picLocks noChangeAspect="1"/>
          </p:cNvPicPr>
          <p:nvPr/>
        </p:nvPicPr>
        <p:blipFill>
          <a:blip r:embed="rId6"/>
          <a:stretch>
            <a:fillRect/>
          </a:stretch>
        </p:blipFill>
        <p:spPr>
          <a:xfrm>
            <a:off x="1739789" y="2011964"/>
            <a:ext cx="7115041" cy="4027041"/>
          </a:xfrm>
          <a:prstGeom prst="rect">
            <a:avLst/>
          </a:prstGeom>
        </p:spPr>
      </p:pic>
      <p:pic>
        <p:nvPicPr>
          <p:cNvPr id="9" name="Picture 8"/>
          <p:cNvPicPr>
            <a:picLocks noChangeAspect="1"/>
          </p:cNvPicPr>
          <p:nvPr/>
        </p:nvPicPr>
        <p:blipFill>
          <a:blip r:embed="rId7"/>
          <a:stretch>
            <a:fillRect/>
          </a:stretch>
        </p:blipFill>
        <p:spPr>
          <a:xfrm>
            <a:off x="1739789" y="2001923"/>
            <a:ext cx="7115041" cy="4027041"/>
          </a:xfrm>
          <a:prstGeom prst="rect">
            <a:avLst/>
          </a:prstGeom>
        </p:spPr>
      </p:pic>
      <p:pic>
        <p:nvPicPr>
          <p:cNvPr id="10" name="Picture 9"/>
          <p:cNvPicPr>
            <a:picLocks noChangeAspect="1"/>
          </p:cNvPicPr>
          <p:nvPr/>
        </p:nvPicPr>
        <p:blipFill>
          <a:blip r:embed="rId8"/>
          <a:stretch>
            <a:fillRect/>
          </a:stretch>
        </p:blipFill>
        <p:spPr>
          <a:xfrm>
            <a:off x="1739790" y="1965065"/>
            <a:ext cx="7230789" cy="4097753"/>
          </a:xfrm>
          <a:prstGeom prst="rect">
            <a:avLst/>
          </a:prstGeom>
        </p:spPr>
      </p:pic>
      <p:pic>
        <p:nvPicPr>
          <p:cNvPr id="12" name="Picture 11"/>
          <p:cNvPicPr>
            <a:picLocks noChangeAspect="1"/>
          </p:cNvPicPr>
          <p:nvPr/>
        </p:nvPicPr>
        <p:blipFill>
          <a:blip r:embed="rId9"/>
          <a:stretch>
            <a:fillRect/>
          </a:stretch>
        </p:blipFill>
        <p:spPr>
          <a:xfrm>
            <a:off x="1739790" y="1977497"/>
            <a:ext cx="7230789" cy="4074201"/>
          </a:xfrm>
          <a:prstGeom prst="rect">
            <a:avLst/>
          </a:prstGeom>
        </p:spPr>
      </p:pic>
      <p:pic>
        <p:nvPicPr>
          <p:cNvPr id="13" name="Picture 12"/>
          <p:cNvPicPr>
            <a:picLocks noChangeAspect="1"/>
          </p:cNvPicPr>
          <p:nvPr/>
        </p:nvPicPr>
        <p:blipFill>
          <a:blip r:embed="rId10"/>
          <a:stretch>
            <a:fillRect/>
          </a:stretch>
        </p:blipFill>
        <p:spPr>
          <a:xfrm>
            <a:off x="1739790" y="1977497"/>
            <a:ext cx="7349029" cy="4146085"/>
          </a:xfrm>
          <a:prstGeom prst="rect">
            <a:avLst/>
          </a:prstGeom>
        </p:spPr>
      </p:pic>
      <p:pic>
        <p:nvPicPr>
          <p:cNvPr id="14" name="Picture 13"/>
          <p:cNvPicPr>
            <a:picLocks noChangeAspect="1"/>
          </p:cNvPicPr>
          <p:nvPr/>
        </p:nvPicPr>
        <p:blipFill>
          <a:blip r:embed="rId11"/>
          <a:stretch>
            <a:fillRect/>
          </a:stretch>
        </p:blipFill>
        <p:spPr>
          <a:xfrm>
            <a:off x="1739790" y="1978874"/>
            <a:ext cx="7349029" cy="4131497"/>
          </a:xfrm>
          <a:prstGeom prst="rect">
            <a:avLst/>
          </a:prstGeom>
        </p:spPr>
      </p:pic>
      <p:pic>
        <p:nvPicPr>
          <p:cNvPr id="15" name="Picture 14"/>
          <p:cNvPicPr>
            <a:picLocks noChangeAspect="1"/>
          </p:cNvPicPr>
          <p:nvPr/>
        </p:nvPicPr>
        <p:blipFill>
          <a:blip r:embed="rId12"/>
          <a:stretch>
            <a:fillRect/>
          </a:stretch>
        </p:blipFill>
        <p:spPr>
          <a:xfrm>
            <a:off x="1739788" y="1965065"/>
            <a:ext cx="7349031" cy="4142011"/>
          </a:xfrm>
          <a:prstGeom prst="rect">
            <a:avLst/>
          </a:prstGeom>
        </p:spPr>
      </p:pic>
      <p:pic>
        <p:nvPicPr>
          <p:cNvPr id="16" name="Picture 15"/>
          <p:cNvPicPr>
            <a:picLocks noChangeAspect="1"/>
          </p:cNvPicPr>
          <p:nvPr/>
        </p:nvPicPr>
        <p:blipFill>
          <a:blip r:embed="rId13"/>
          <a:stretch>
            <a:fillRect/>
          </a:stretch>
        </p:blipFill>
        <p:spPr>
          <a:xfrm>
            <a:off x="1731905" y="1974202"/>
            <a:ext cx="7343775" cy="4076700"/>
          </a:xfrm>
          <a:prstGeom prst="rect">
            <a:avLst/>
          </a:prstGeom>
        </p:spPr>
      </p:pic>
      <p:pic>
        <p:nvPicPr>
          <p:cNvPr id="17" name="Picture 16"/>
          <p:cNvPicPr>
            <a:picLocks noChangeAspect="1"/>
          </p:cNvPicPr>
          <p:nvPr/>
        </p:nvPicPr>
        <p:blipFill>
          <a:blip r:embed="rId14"/>
          <a:stretch>
            <a:fillRect/>
          </a:stretch>
        </p:blipFill>
        <p:spPr>
          <a:xfrm>
            <a:off x="1613828" y="2001226"/>
            <a:ext cx="7461852" cy="4170409"/>
          </a:xfrm>
          <a:prstGeom prst="rect">
            <a:avLst/>
          </a:prstGeom>
        </p:spPr>
      </p:pic>
      <p:pic>
        <p:nvPicPr>
          <p:cNvPr id="18" name="Picture 17"/>
          <p:cNvPicPr>
            <a:picLocks noChangeAspect="1"/>
          </p:cNvPicPr>
          <p:nvPr/>
        </p:nvPicPr>
        <p:blipFill>
          <a:blip r:embed="rId15"/>
          <a:stretch>
            <a:fillRect/>
          </a:stretch>
        </p:blipFill>
        <p:spPr>
          <a:xfrm>
            <a:off x="1651928" y="2011964"/>
            <a:ext cx="7318651" cy="4094739"/>
          </a:xfrm>
          <a:prstGeom prst="rect">
            <a:avLst/>
          </a:prstGeom>
        </p:spPr>
      </p:pic>
    </p:spTree>
    <p:extLst>
      <p:ext uri="{BB962C8B-B14F-4D97-AF65-F5344CB8AC3E}">
        <p14:creationId xmlns:p14="http://schemas.microsoft.com/office/powerpoint/2010/main" val="14769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additive="base">
                                        <p:cTn id="6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 presetClass="entr" presetSubtype="4"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fill="hold"/>
                                        <p:tgtEl>
                                          <p:spTgt spid="12"/>
                                        </p:tgtEl>
                                        <p:attrNameLst>
                                          <p:attrName>ppt_x</p:attrName>
                                        </p:attrNameLst>
                                      </p:cBhvr>
                                      <p:tavLst>
                                        <p:tav tm="0">
                                          <p:val>
                                            <p:strVal val="#ppt_x"/>
                                          </p:val>
                                        </p:tav>
                                        <p:tav tm="100000">
                                          <p:val>
                                            <p:strVal val="#ppt_x"/>
                                          </p:val>
                                        </p:tav>
                                      </p:tavLst>
                                    </p:anim>
                                    <p:anim calcmode="lin" valueType="num">
                                      <p:cBhvr additive="base">
                                        <p:cTn id="7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fill="hold"/>
                                        <p:tgtEl>
                                          <p:spTgt spid="13"/>
                                        </p:tgtEl>
                                        <p:attrNameLst>
                                          <p:attrName>ppt_x</p:attrName>
                                        </p:attrNameLst>
                                      </p:cBhvr>
                                      <p:tavLst>
                                        <p:tav tm="0">
                                          <p:val>
                                            <p:strVal val="#ppt_x"/>
                                          </p:val>
                                        </p:tav>
                                        <p:tav tm="100000">
                                          <p:val>
                                            <p:strVal val="#ppt_x"/>
                                          </p:val>
                                        </p:tav>
                                      </p:tavLst>
                                    </p:anim>
                                    <p:anim calcmode="lin" valueType="num">
                                      <p:cBhvr additive="base">
                                        <p:cTn id="7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
                                            <p:txEl>
                                              <p:pRg st="5" end="5"/>
                                            </p:txEl>
                                          </p:spTgt>
                                        </p:tgtEl>
                                        <p:attrNameLst>
                                          <p:attrName>style.visibility</p:attrName>
                                        </p:attrNameLst>
                                      </p:cBhvr>
                                      <p:to>
                                        <p:strVal val="visible"/>
                                      </p:to>
                                    </p:set>
                                    <p:anim calcmode="lin" valueType="num">
                                      <p:cBhvr additive="base">
                                        <p:cTn id="8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86" fill="hold">
                            <p:stCondLst>
                              <p:cond delay="500"/>
                            </p:stCondLst>
                            <p:childTnLst>
                              <p:par>
                                <p:cTn id="87" presetID="2" presetClass="entr" presetSubtype="4" fill="hold" nodeType="after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
                                            <p:txEl>
                                              <p:pRg st="6" end="6"/>
                                            </p:txEl>
                                          </p:spTgt>
                                        </p:tgtEl>
                                        <p:attrNameLst>
                                          <p:attrName>style.visibility</p:attrName>
                                        </p:attrNameLst>
                                      </p:cBhvr>
                                      <p:to>
                                        <p:strVal val="visible"/>
                                      </p:to>
                                    </p:set>
                                    <p:anim calcmode="lin" valueType="num">
                                      <p:cBhvr additive="base">
                                        <p:cTn id="9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97" fill="hold">
                            <p:stCondLst>
                              <p:cond delay="500"/>
                            </p:stCondLst>
                            <p:childTnLst>
                              <p:par>
                                <p:cTn id="98" presetID="2" presetClass="entr" presetSubtype="4" fill="hold" nodeType="after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additive="base">
                                        <p:cTn id="100" dur="500" fill="hold"/>
                                        <p:tgtEl>
                                          <p:spTgt spid="15"/>
                                        </p:tgtEl>
                                        <p:attrNameLst>
                                          <p:attrName>ppt_x</p:attrName>
                                        </p:attrNameLst>
                                      </p:cBhvr>
                                      <p:tavLst>
                                        <p:tav tm="0">
                                          <p:val>
                                            <p:strVal val="#ppt_x"/>
                                          </p:val>
                                        </p:tav>
                                        <p:tav tm="100000">
                                          <p:val>
                                            <p:strVal val="#ppt_x"/>
                                          </p:val>
                                        </p:tav>
                                      </p:tavLst>
                                    </p:anim>
                                    <p:anim calcmode="lin" valueType="num">
                                      <p:cBhvr additive="base">
                                        <p:cTn id="10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additive="base">
                                        <p:cTn id="106" dur="500" fill="hold"/>
                                        <p:tgtEl>
                                          <p:spTgt spid="16"/>
                                        </p:tgtEl>
                                        <p:attrNameLst>
                                          <p:attrName>ppt_x</p:attrName>
                                        </p:attrNameLst>
                                      </p:cBhvr>
                                      <p:tavLst>
                                        <p:tav tm="0">
                                          <p:val>
                                            <p:strVal val="#ppt_x"/>
                                          </p:val>
                                        </p:tav>
                                        <p:tav tm="100000">
                                          <p:val>
                                            <p:strVal val="#ppt_x"/>
                                          </p:val>
                                        </p:tav>
                                      </p:tavLst>
                                    </p:anim>
                                    <p:anim calcmode="lin" valueType="num">
                                      <p:cBhvr additive="base">
                                        <p:cTn id="10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17"/>
                                        </p:tgtEl>
                                        <p:attrNameLst>
                                          <p:attrName>style.visibility</p:attrName>
                                        </p:attrNameLst>
                                      </p:cBhvr>
                                      <p:to>
                                        <p:strVal val="visible"/>
                                      </p:to>
                                    </p:set>
                                    <p:anim calcmode="lin" valueType="num">
                                      <p:cBhvr additive="base">
                                        <p:cTn id="112" dur="500" fill="hold"/>
                                        <p:tgtEl>
                                          <p:spTgt spid="17"/>
                                        </p:tgtEl>
                                        <p:attrNameLst>
                                          <p:attrName>ppt_x</p:attrName>
                                        </p:attrNameLst>
                                      </p:cBhvr>
                                      <p:tavLst>
                                        <p:tav tm="0">
                                          <p:val>
                                            <p:strVal val="#ppt_x"/>
                                          </p:val>
                                        </p:tav>
                                        <p:tav tm="100000">
                                          <p:val>
                                            <p:strVal val="#ppt_x"/>
                                          </p:val>
                                        </p:tav>
                                      </p:tavLst>
                                    </p:anim>
                                    <p:anim calcmode="lin" valueType="num">
                                      <p:cBhvr additive="base">
                                        <p:cTn id="1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18"/>
                                        </p:tgtEl>
                                        <p:attrNameLst>
                                          <p:attrName>style.visibility</p:attrName>
                                        </p:attrNameLst>
                                      </p:cBhvr>
                                      <p:to>
                                        <p:strVal val="visible"/>
                                      </p:to>
                                    </p:set>
                                    <p:anim calcmode="lin" valueType="num">
                                      <p:cBhvr additive="base">
                                        <p:cTn id="118" dur="500" fill="hold"/>
                                        <p:tgtEl>
                                          <p:spTgt spid="18"/>
                                        </p:tgtEl>
                                        <p:attrNameLst>
                                          <p:attrName>ppt_x</p:attrName>
                                        </p:attrNameLst>
                                      </p:cBhvr>
                                      <p:tavLst>
                                        <p:tav tm="0">
                                          <p:val>
                                            <p:strVal val="#ppt_x"/>
                                          </p:val>
                                        </p:tav>
                                        <p:tav tm="100000">
                                          <p:val>
                                            <p:strVal val="#ppt_x"/>
                                          </p:val>
                                        </p:tav>
                                      </p:tavLst>
                                    </p:anim>
                                    <p:anim calcmode="lin" valueType="num">
                                      <p:cBhvr additive="base">
                                        <p:cTn id="1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4) Transmission probability and conductance;</a:t>
            </a:r>
          </a:p>
        </p:txBody>
      </p:sp>
      <mc:AlternateContent xmlns:mc="http://schemas.openxmlformats.org/markup-compatibility/2006" xmlns:a14="http://schemas.microsoft.com/office/drawing/2010/main">
        <mc:Choice Requires="a14">
          <p:sp>
            <p:nvSpPr>
              <p:cNvPr id="3" name="TextBox 2"/>
              <p:cNvSpPr txBox="1"/>
              <p:nvPr/>
            </p:nvSpPr>
            <p:spPr>
              <a:xfrm>
                <a:off x="0" y="574332"/>
                <a:ext cx="9144000" cy="5345181"/>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The concept of </a:t>
                </a:r>
                <a:r>
                  <a:rPr lang="en-GB" b="1" dirty="0">
                    <a:latin typeface="Times New Roman" panose="02020603050405020304" pitchFamily="18" charset="0"/>
                    <a:cs typeface="Times New Roman" panose="02020603050405020304" pitchFamily="18" charset="0"/>
                  </a:rPr>
                  <a:t>transmission probability </a:t>
                </a:r>
                <a:r>
                  <a:rPr lang="en-GB" dirty="0">
                    <a:latin typeface="Times New Roman" panose="02020603050405020304" pitchFamily="18" charset="0"/>
                    <a:cs typeface="Times New Roman" panose="02020603050405020304" pitchFamily="18" charset="0"/>
                  </a:rPr>
                  <a:t>is of paramount importance in the field of vacuum technology:</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For a vacuum system (model) with one source of gas on facet </a:t>
                </a:r>
                <a:r>
                  <a:rPr lang="en-GB" dirty="0" err="1">
                    <a:latin typeface="Times New Roman" panose="02020603050405020304" pitchFamily="18" charset="0"/>
                    <a:cs typeface="Times New Roman" panose="02020603050405020304" pitchFamily="18" charset="0"/>
                  </a:rPr>
                  <a:t>i</a:t>
                </a:r>
                <a:r>
                  <a:rPr lang="en-GB" dirty="0">
                    <a:latin typeface="Times New Roman" panose="02020603050405020304" pitchFamily="18" charset="0"/>
                    <a:cs typeface="Times New Roman" panose="02020603050405020304" pitchFamily="18" charset="0"/>
                  </a:rPr>
                  <a:t> and one pump (facet j, with sticking =1), the transmission probability </a:t>
                </a:r>
                <a:r>
                  <a:rPr lang="en-GB" dirty="0" err="1">
                    <a:latin typeface="Times New Roman" panose="02020603050405020304" pitchFamily="18" charset="0"/>
                    <a:cs typeface="Times New Roman" panose="02020603050405020304" pitchFamily="18" charset="0"/>
                  </a:rPr>
                  <a:t>P</a:t>
                </a:r>
                <a:r>
                  <a:rPr lang="en-GB" baseline="-25000" dirty="0" err="1">
                    <a:latin typeface="Times New Roman" panose="02020603050405020304" pitchFamily="18" charset="0"/>
                    <a:cs typeface="Times New Roman" panose="02020603050405020304" pitchFamily="18" charset="0"/>
                  </a:rPr>
                  <a:t>tr</a:t>
                </a:r>
                <a:r>
                  <a:rPr lang="en-GB" dirty="0">
                    <a:latin typeface="Times New Roman" panose="02020603050405020304" pitchFamily="18" charset="0"/>
                    <a:cs typeface="Times New Roman" panose="02020603050405020304" pitchFamily="18" charset="0"/>
                  </a:rPr>
                  <a:t> is defined as: </a:t>
                </a:r>
              </a:p>
              <a:p>
                <a:pPr algn="ctr">
                  <a:spcBef>
                    <a:spcPts val="600"/>
                  </a:spcBef>
                  <a:spcAft>
                    <a:spcPts val="600"/>
                  </a:spcAft>
                </a:pPr>
                <a:r>
                  <a:rPr lang="en-GB" dirty="0" err="1">
                    <a:latin typeface="Times New Roman" panose="02020603050405020304" pitchFamily="18" charset="0"/>
                    <a:cs typeface="Times New Roman" panose="02020603050405020304" pitchFamily="18" charset="0"/>
                  </a:rPr>
                  <a:t>P</a:t>
                </a:r>
                <a:r>
                  <a:rPr lang="en-GB" baseline="-25000" dirty="0" err="1">
                    <a:latin typeface="Times New Roman" panose="02020603050405020304" pitchFamily="18" charset="0"/>
                    <a:cs typeface="Times New Roman" panose="02020603050405020304" pitchFamily="18" charset="0"/>
                  </a:rPr>
                  <a:t>tr</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N</a:t>
                </a:r>
                <a:r>
                  <a:rPr lang="en-GB" baseline="-25000" dirty="0" err="1">
                    <a:latin typeface="Times New Roman" panose="02020603050405020304" pitchFamily="18" charset="0"/>
                    <a:cs typeface="Times New Roman" panose="02020603050405020304" pitchFamily="18" charset="0"/>
                  </a:rPr>
                  <a:t>pumped</a:t>
                </a:r>
                <a:r>
                  <a:rPr lang="en-GB" dirty="0">
                    <a:latin typeface="Times New Roman" panose="02020603050405020304" pitchFamily="18" charset="0"/>
                    <a:cs typeface="Times New Roman" panose="02020603050405020304" pitchFamily="18" charset="0"/>
                  </a:rPr>
                  <a:t>(j)/ </a:t>
                </a:r>
                <a:r>
                  <a:rPr lang="en-GB" dirty="0" err="1">
                    <a:latin typeface="Times New Roman" panose="02020603050405020304" pitchFamily="18" charset="0"/>
                    <a:cs typeface="Times New Roman" panose="02020603050405020304" pitchFamily="18" charset="0"/>
                  </a:rPr>
                  <a:t>N</a:t>
                </a:r>
                <a:r>
                  <a:rPr lang="en-GB" baseline="-25000" dirty="0" err="1">
                    <a:latin typeface="Times New Roman" panose="02020603050405020304" pitchFamily="18" charset="0"/>
                    <a:cs typeface="Times New Roman" panose="02020603050405020304" pitchFamily="18" charset="0"/>
                  </a:rPr>
                  <a:t>des</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i</a:t>
                </a:r>
                <a:r>
                  <a:rPr lang="en-GB" dirty="0">
                    <a:latin typeface="Times New Roman" panose="02020603050405020304" pitchFamily="18" charset="0"/>
                    <a:cs typeface="Times New Roman" panose="02020603050405020304" pitchFamily="18" charset="0"/>
                  </a:rPr>
                  <a:t>)</a:t>
                </a:r>
              </a:p>
              <a:p>
                <a:pPr>
                  <a:spcAft>
                    <a:spcPts val="300"/>
                  </a:spcAft>
                </a:pPr>
                <a:r>
                  <a:rPr lang="en-GB" dirty="0">
                    <a:latin typeface="Times New Roman" panose="02020603050405020304" pitchFamily="18" charset="0"/>
                    <a:cs typeface="Times New Roman" panose="02020603050405020304" pitchFamily="18" charset="0"/>
                  </a:rPr>
                  <a:t>     where </a:t>
                </a:r>
                <a:r>
                  <a:rPr lang="en-GB" dirty="0" err="1">
                    <a:latin typeface="Times New Roman" panose="02020603050405020304" pitchFamily="18" charset="0"/>
                    <a:cs typeface="Times New Roman" panose="02020603050405020304" pitchFamily="18" charset="0"/>
                  </a:rPr>
                  <a:t>N</a:t>
                </a:r>
                <a:r>
                  <a:rPr lang="en-GB" baseline="-25000" dirty="0" err="1">
                    <a:latin typeface="Times New Roman" panose="02020603050405020304" pitchFamily="18" charset="0"/>
                    <a:cs typeface="Times New Roman" panose="02020603050405020304" pitchFamily="18" charset="0"/>
                  </a:rPr>
                  <a:t>des</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i</a:t>
                </a:r>
                <a:r>
                  <a:rPr lang="en-GB" dirty="0">
                    <a:latin typeface="Times New Roman" panose="02020603050405020304" pitchFamily="18" charset="0"/>
                    <a:cs typeface="Times New Roman" panose="02020603050405020304" pitchFamily="18" charset="0"/>
                  </a:rPr>
                  <a:t>) is the number of molecules desorbed by facet </a:t>
                </a:r>
                <a:r>
                  <a:rPr lang="en-GB" b="1" dirty="0" err="1">
                    <a:latin typeface="Times New Roman" panose="02020603050405020304" pitchFamily="18" charset="0"/>
                    <a:cs typeface="Times New Roman" panose="02020603050405020304" pitchFamily="18" charset="0"/>
                  </a:rPr>
                  <a:t>i</a:t>
                </a:r>
                <a:r>
                  <a:rPr lang="en-GB" dirty="0">
                    <a:latin typeface="Times New Roman" panose="02020603050405020304" pitchFamily="18" charset="0"/>
                    <a:cs typeface="Times New Roman" panose="02020603050405020304" pitchFamily="18" charset="0"/>
                  </a:rPr>
                  <a:t> (which also has sticking=1), and</a:t>
                </a:r>
              </a:p>
              <a:p>
                <a:pPr>
                  <a:spcAft>
                    <a:spcPts val="300"/>
                  </a:spcAft>
                </a:pP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t>
                </a:r>
                <a:r>
                  <a:rPr lang="en-GB" baseline="-25000" dirty="0" err="1">
                    <a:latin typeface="Times New Roman" panose="02020603050405020304" pitchFamily="18" charset="0"/>
                    <a:cs typeface="Times New Roman" panose="02020603050405020304" pitchFamily="18" charset="0"/>
                  </a:rPr>
                  <a:t>des</a:t>
                </a:r>
                <a:r>
                  <a:rPr lang="en-GB" dirty="0">
                    <a:latin typeface="Times New Roman" panose="02020603050405020304" pitchFamily="18" charset="0"/>
                    <a:cs typeface="Times New Roman" panose="02020603050405020304" pitchFamily="18" charset="0"/>
                  </a:rPr>
                  <a:t>(j) is the number of molecules pumped by facet </a:t>
                </a:r>
                <a:r>
                  <a:rPr lang="en-GB" b="1" dirty="0">
                    <a:latin typeface="Times New Roman" panose="02020603050405020304" pitchFamily="18" charset="0"/>
                    <a:cs typeface="Times New Roman" panose="02020603050405020304" pitchFamily="18" charset="0"/>
                  </a:rPr>
                  <a:t>j</a:t>
                </a:r>
                <a:r>
                  <a:rPr lang="en-GB" dirty="0">
                    <a:latin typeface="Times New Roman" panose="02020603050405020304" pitchFamily="18" charset="0"/>
                    <a:cs typeface="Times New Roman" panose="02020603050405020304" pitchFamily="18" charset="0"/>
                  </a:rPr>
                  <a:t>.</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In an analogous way, the </a:t>
                </a:r>
                <a:r>
                  <a:rPr lang="en-GB" b="1" dirty="0">
                    <a:latin typeface="Times New Roman" panose="02020603050405020304" pitchFamily="18" charset="0"/>
                    <a:cs typeface="Times New Roman" panose="02020603050405020304" pitchFamily="18" charset="0"/>
                  </a:rPr>
                  <a:t>backscattering probability </a:t>
                </a:r>
                <a:r>
                  <a:rPr lang="en-GB" dirty="0">
                    <a:latin typeface="Times New Roman" panose="02020603050405020304" pitchFamily="18" charset="0"/>
                    <a:cs typeface="Times New Roman" panose="02020603050405020304" pitchFamily="18" charset="0"/>
                  </a:rPr>
                  <a:t>is defined as:</a:t>
                </a:r>
              </a:p>
              <a:p>
                <a:pPr algn="ctr">
                  <a:spcBef>
                    <a:spcPts val="600"/>
                  </a:spcBef>
                  <a:spcAft>
                    <a:spcPts val="600"/>
                  </a:spcAft>
                </a:pPr>
                <a:r>
                  <a:rPr lang="en-GB" dirty="0" err="1">
                    <a:latin typeface="Times New Roman" panose="02020603050405020304" pitchFamily="18" charset="0"/>
                    <a:cs typeface="Times New Roman" panose="02020603050405020304" pitchFamily="18" charset="0"/>
                  </a:rPr>
                  <a:t>P</a:t>
                </a:r>
                <a:r>
                  <a:rPr lang="en-GB" baseline="-25000" dirty="0" err="1">
                    <a:latin typeface="Times New Roman" panose="02020603050405020304" pitchFamily="18" charset="0"/>
                    <a:cs typeface="Times New Roman" panose="02020603050405020304" pitchFamily="18" charset="0"/>
                  </a:rPr>
                  <a:t>back</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N</a:t>
                </a:r>
                <a:r>
                  <a:rPr lang="en-GB" baseline="-25000" dirty="0" err="1">
                    <a:latin typeface="Times New Roman" panose="02020603050405020304" pitchFamily="18" charset="0"/>
                    <a:cs typeface="Times New Roman" panose="02020603050405020304" pitchFamily="18" charset="0"/>
                  </a:rPr>
                  <a:t>pumped</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t>
                </a:r>
                <a:r>
                  <a:rPr lang="en-GB" baseline="-25000" dirty="0" err="1">
                    <a:latin typeface="Times New Roman" panose="02020603050405020304" pitchFamily="18" charset="0"/>
                    <a:cs typeface="Times New Roman" panose="02020603050405020304" pitchFamily="18" charset="0"/>
                  </a:rPr>
                  <a:t>des</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i</a:t>
                </a:r>
                <a:r>
                  <a:rPr lang="en-GB" dirty="0">
                    <a:latin typeface="Times New Roman" panose="02020603050405020304" pitchFamily="18" charset="0"/>
                    <a:cs typeface="Times New Roman" panose="02020603050405020304" pitchFamily="18" charset="0"/>
                  </a:rPr>
                  <a:t>)</a:t>
                </a:r>
              </a:p>
              <a:p>
                <a:pPr marL="285750" indent="-285750">
                  <a:spcBef>
                    <a:spcPts val="600"/>
                  </a:spcBef>
                  <a:spcAft>
                    <a:spcPts val="6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The </a:t>
                </a:r>
                <a:r>
                  <a:rPr lang="en-GB" b="1" dirty="0">
                    <a:latin typeface="Times New Roman" panose="02020603050405020304" pitchFamily="18" charset="0"/>
                    <a:cs typeface="Times New Roman" panose="02020603050405020304" pitchFamily="18" charset="0"/>
                  </a:rPr>
                  <a:t>standard deviation </a:t>
                </a:r>
                <a:r>
                  <a:rPr lang="en-GB" b="1" dirty="0">
                    <a:latin typeface="Symbol" panose="05050102010706020507" pitchFamily="18" charset="2"/>
                    <a:cs typeface="Times New Roman" panose="02020603050405020304" pitchFamily="18" charset="0"/>
                  </a:rPr>
                  <a:t>s</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associated to </a:t>
                </a:r>
                <a:r>
                  <a:rPr lang="en-GB" dirty="0" err="1">
                    <a:latin typeface="Times New Roman" panose="02020603050405020304" pitchFamily="18" charset="0"/>
                    <a:cs typeface="Times New Roman" panose="02020603050405020304" pitchFamily="18" charset="0"/>
                  </a:rPr>
                  <a:t>P</a:t>
                </a:r>
                <a:r>
                  <a:rPr lang="en-GB" baseline="-25000" dirty="0" err="1">
                    <a:latin typeface="Times New Roman" panose="02020603050405020304" pitchFamily="18" charset="0"/>
                    <a:cs typeface="Times New Roman" panose="02020603050405020304" pitchFamily="18" charset="0"/>
                  </a:rPr>
                  <a:t>tr</a:t>
                </a:r>
                <a:r>
                  <a:rPr lang="en-GB" dirty="0">
                    <a:latin typeface="Times New Roman" panose="02020603050405020304" pitchFamily="18" charset="0"/>
                    <a:cs typeface="Times New Roman" panose="02020603050405020304" pitchFamily="18" charset="0"/>
                  </a:rPr>
                  <a:t> is given by the formula:</a:t>
                </a:r>
              </a:p>
              <a:p>
                <a:pPr algn="ctr">
                  <a:spcBef>
                    <a:spcPts val="600"/>
                  </a:spcBef>
                  <a:spcAft>
                    <a:spcPts val="900"/>
                  </a:spcAft>
                </a:pPr>
                <a:r>
                  <a:rPr lang="en-GB" dirty="0">
                    <a:latin typeface="Symbol" panose="05050102010706020507" pitchFamily="18" charset="2"/>
                    <a:cs typeface="Times New Roman" panose="02020603050405020304" pitchFamily="18" charset="0"/>
                  </a:rPr>
                  <a:t>s</a:t>
                </a:r>
                <a:r>
                  <a:rPr lang="en-GB" dirty="0">
                    <a:latin typeface="Times New Roman" panose="02020603050405020304" pitchFamily="18" charset="0"/>
                    <a:cs typeface="Times New Roman" panose="02020603050405020304" pitchFamily="18" charset="0"/>
                  </a:rPr>
                  <a:t>=</a:t>
                </a:r>
                <a14:m>
                  <m:oMath xmlns:m="http://schemas.openxmlformats.org/officeDocument/2006/math">
                    <m:r>
                      <a:rPr lang="en-GB" i="1" smtClean="0">
                        <a:latin typeface="Cambria Math" panose="02040503050406030204" pitchFamily="18" charset="0"/>
                        <a:ea typeface="Cambria Math" panose="02040503050406030204" pitchFamily="18" charset="0"/>
                        <a:cs typeface="Times New Roman" panose="02020603050405020304" pitchFamily="18" charset="0"/>
                      </a:rPr>
                      <m:t>√</m:t>
                    </m:r>
                    <m:r>
                      <a:rPr lang="en-GB" b="0" i="1" smtClean="0">
                        <a:latin typeface="Cambria Math" panose="02040503050406030204" pitchFamily="18" charset="0"/>
                        <a:ea typeface="Cambria Math" panose="02040503050406030204" pitchFamily="18" charset="0"/>
                        <a:cs typeface="Times New Roman" panose="02020603050405020304" pitchFamily="18" charset="0"/>
                      </a:rPr>
                      <m:t>(</m:t>
                    </m:r>
                    <m:r>
                      <a:rPr lang="en-GB" b="0" i="1" smtClean="0">
                        <a:latin typeface="Cambria Math" panose="02040503050406030204" pitchFamily="18" charset="0"/>
                        <a:ea typeface="Cambria Math" panose="02040503050406030204" pitchFamily="18" charset="0"/>
                        <a:cs typeface="Times New Roman" panose="02020603050405020304" pitchFamily="18" charset="0"/>
                      </a:rPr>
                      <m:t>𝑃𝑡𝑟</m:t>
                    </m:r>
                    <m:r>
                      <a:rPr lang="en-GB" b="0" i="1" smtClean="0">
                        <a:latin typeface="Cambria Math" panose="02040503050406030204" pitchFamily="18" charset="0"/>
                        <a:ea typeface="Cambria Math" panose="02040503050406030204" pitchFamily="18" charset="0"/>
                        <a:cs typeface="Times New Roman" panose="02020603050405020304" pitchFamily="18" charset="0"/>
                      </a:rPr>
                      <m:t>∗(1−</m:t>
                    </m:r>
                    <m:r>
                      <a:rPr lang="en-GB" b="0" i="1" smtClean="0">
                        <a:latin typeface="Cambria Math" panose="02040503050406030204" pitchFamily="18" charset="0"/>
                        <a:ea typeface="Cambria Math" panose="02040503050406030204" pitchFamily="18" charset="0"/>
                        <a:cs typeface="Times New Roman" panose="02020603050405020304" pitchFamily="18" charset="0"/>
                      </a:rPr>
                      <m:t>𝑃𝑡𝑟</m:t>
                    </m:r>
                    <m:r>
                      <a:rPr lang="en-GB" b="0" i="1" smtClean="0">
                        <a:latin typeface="Cambria Math" panose="02040503050406030204" pitchFamily="18" charset="0"/>
                        <a:ea typeface="Cambria Math" panose="02040503050406030204" pitchFamily="18" charset="0"/>
                        <a:cs typeface="Times New Roman" panose="02020603050405020304" pitchFamily="18" charset="0"/>
                      </a:rPr>
                      <m:t>)/</m:t>
                    </m:r>
                    <m:r>
                      <a:rPr lang="en-GB" b="0" i="1" smtClean="0">
                        <a:latin typeface="Cambria Math" panose="02040503050406030204" pitchFamily="18" charset="0"/>
                        <a:ea typeface="Cambria Math" panose="02040503050406030204" pitchFamily="18" charset="0"/>
                        <a:cs typeface="Times New Roman" panose="02020603050405020304" pitchFamily="18" charset="0"/>
                      </a:rPr>
                      <m:t>𝑁𝑑𝑒𝑠</m:t>
                    </m:r>
                    <m:r>
                      <a:rPr lang="en-GB"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We define then the </a:t>
                </a:r>
                <a:r>
                  <a:rPr lang="en-GB" b="1" dirty="0">
                    <a:latin typeface="Times New Roman" panose="02020603050405020304" pitchFamily="18" charset="0"/>
                    <a:cs typeface="Times New Roman" panose="02020603050405020304" pitchFamily="18" charset="0"/>
                  </a:rPr>
                  <a:t>transmission conductance</a:t>
                </a:r>
                <a:r>
                  <a:rPr lang="en-GB" dirty="0">
                    <a:latin typeface="Times New Roman" panose="02020603050405020304" pitchFamily="18" charset="0"/>
                    <a:cs typeface="Times New Roman" panose="02020603050405020304" pitchFamily="18" charset="0"/>
                  </a:rPr>
                  <a:t> between facets </a:t>
                </a:r>
                <a:r>
                  <a:rPr lang="en-GB" dirty="0" err="1">
                    <a:latin typeface="Times New Roman" panose="02020603050405020304" pitchFamily="18" charset="0"/>
                    <a:cs typeface="Times New Roman" panose="02020603050405020304" pitchFamily="18" charset="0"/>
                  </a:rPr>
                  <a:t>i</a:t>
                </a:r>
                <a:r>
                  <a:rPr lang="en-GB" dirty="0">
                    <a:latin typeface="Times New Roman" panose="02020603050405020304" pitchFamily="18" charset="0"/>
                    <a:cs typeface="Times New Roman" panose="02020603050405020304" pitchFamily="18" charset="0"/>
                  </a:rPr>
                  <a:t> and j; it is </a:t>
                </a:r>
                <a:r>
                  <a:rPr lang="en-GB">
                    <a:latin typeface="Times New Roman" panose="02020603050405020304" pitchFamily="18" charset="0"/>
                    <a:cs typeface="Times New Roman" panose="02020603050405020304" pitchFamily="18" charset="0"/>
                  </a:rPr>
                  <a:t>given by</a:t>
                </a:r>
                <a:r>
                  <a:rPr lang="en-GB" dirty="0">
                    <a:latin typeface="Times New Roman" panose="02020603050405020304" pitchFamily="18" charset="0"/>
                    <a:cs typeface="Times New Roman" panose="02020603050405020304" pitchFamily="18" charset="0"/>
                  </a:rPr>
                  <a:t>:</a:t>
                </a:r>
              </a:p>
              <a:p>
                <a:pPr algn="ctr">
                  <a:spcBef>
                    <a:spcPts val="600"/>
                  </a:spcBef>
                  <a:spcAft>
                    <a:spcPts val="600"/>
                  </a:spcAft>
                </a:pPr>
                <a:r>
                  <a:rPr lang="en-GB" dirty="0" err="1">
                    <a:latin typeface="Times New Roman" panose="02020603050405020304" pitchFamily="18" charset="0"/>
                    <a:cs typeface="Times New Roman" panose="02020603050405020304" pitchFamily="18" charset="0"/>
                  </a:rPr>
                  <a:t>C</a:t>
                </a:r>
                <a:r>
                  <a:rPr lang="en-GB" baseline="-25000" dirty="0" err="1">
                    <a:latin typeface="Times New Roman" panose="02020603050405020304" pitchFamily="18" charset="0"/>
                    <a:cs typeface="Times New Roman" panose="02020603050405020304" pitchFamily="18" charset="0"/>
                  </a:rPr>
                  <a:t>tr</a:t>
                </a:r>
                <a:r>
                  <a:rPr lang="en-GB" dirty="0">
                    <a:latin typeface="Times New Roman" panose="02020603050405020304" pitchFamily="18" charset="0"/>
                    <a:cs typeface="Times New Roman" panose="02020603050405020304" pitchFamily="18" charset="0"/>
                  </a:rPr>
                  <a:t> (l/s) = </a:t>
                </a:r>
                <a:r>
                  <a:rPr lang="en-GB" dirty="0" err="1">
                    <a:latin typeface="Times New Roman" panose="02020603050405020304" pitchFamily="18" charset="0"/>
                    <a:cs typeface="Times New Roman" panose="02020603050405020304" pitchFamily="18" charset="0"/>
                  </a:rPr>
                  <a:t>P</a:t>
                </a:r>
                <a:r>
                  <a:rPr lang="en-GB" baseline="-25000" dirty="0" err="1">
                    <a:latin typeface="Times New Roman" panose="02020603050405020304" pitchFamily="18" charset="0"/>
                    <a:cs typeface="Times New Roman" panose="02020603050405020304" pitchFamily="18" charset="0"/>
                  </a:rPr>
                  <a:t>tr</a:t>
                </a:r>
                <a:r>
                  <a:rPr lang="en-GB" dirty="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 (cm</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¼ &lt;v&gt;</a:t>
                </a:r>
                <a:r>
                  <a:rPr lang="en-GB" baseline="-25000" dirty="0">
                    <a:latin typeface="Times New Roman" panose="02020603050405020304" pitchFamily="18" charset="0"/>
                    <a:cs typeface="Times New Roman" panose="02020603050405020304" pitchFamily="18" charset="0"/>
                  </a:rPr>
                  <a:t>gas</a:t>
                </a:r>
              </a:p>
              <a:p>
                <a:pPr>
                  <a:spcAft>
                    <a:spcPts val="300"/>
                  </a:spcAft>
                </a:pPr>
                <a:r>
                  <a:rPr lang="en-GB" dirty="0">
                    <a:latin typeface="Times New Roman" panose="02020603050405020304" pitchFamily="18" charset="0"/>
                    <a:cs typeface="Times New Roman" panose="02020603050405020304" pitchFamily="18" charset="0"/>
                  </a:rPr>
                  <a:t>     where A is the area in cm</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of the desorbing facet </a:t>
                </a:r>
                <a:r>
                  <a:rPr lang="en-GB" dirty="0" err="1">
                    <a:latin typeface="Times New Roman" panose="02020603050405020304" pitchFamily="18" charset="0"/>
                    <a:cs typeface="Times New Roman" panose="02020603050405020304" pitchFamily="18" charset="0"/>
                  </a:rPr>
                  <a:t>i</a:t>
                </a:r>
                <a:r>
                  <a:rPr lang="en-GB" dirty="0">
                    <a:latin typeface="Times New Roman" panose="02020603050405020304" pitchFamily="18" charset="0"/>
                    <a:cs typeface="Times New Roman" panose="02020603050405020304" pitchFamily="18" charset="0"/>
                  </a:rPr>
                  <a:t>, and the kinetic factor ¼ &lt;v&gt;</a:t>
                </a:r>
                <a:r>
                  <a:rPr lang="en-GB" baseline="-25000" dirty="0">
                    <a:latin typeface="Times New Roman" panose="02020603050405020304" pitchFamily="18" charset="0"/>
                    <a:cs typeface="Times New Roman" panose="02020603050405020304" pitchFamily="18" charset="0"/>
                  </a:rPr>
                  <a:t>gas</a:t>
                </a:r>
                <a:r>
                  <a:rPr lang="en-GB" dirty="0">
                    <a:latin typeface="Times New Roman" panose="02020603050405020304" pitchFamily="18" charset="0"/>
                    <a:cs typeface="Times New Roman" panose="02020603050405020304" pitchFamily="18" charset="0"/>
                  </a:rPr>
                  <a:t>  is equal to</a:t>
                </a:r>
              </a:p>
              <a:p>
                <a:pPr>
                  <a:spcAft>
                    <a:spcPts val="300"/>
                  </a:spcAft>
                </a:pPr>
                <a:r>
                  <a:rPr lang="en-GB" dirty="0">
                    <a:latin typeface="Times New Roman" panose="02020603050405020304" pitchFamily="18" charset="0"/>
                    <a:cs typeface="Times New Roman" panose="02020603050405020304" pitchFamily="18" charset="0"/>
                  </a:rPr>
                  <a:t>     11.77 l/s/cm</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for N</a:t>
                </a:r>
                <a:r>
                  <a:rPr lang="en-GB" baseline="-25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at 20 ºC (we have seen earlier that                      )</a:t>
                </a:r>
              </a:p>
            </p:txBody>
          </p:sp>
        </mc:Choice>
        <mc:Fallback xmlns="">
          <p:sp>
            <p:nvSpPr>
              <p:cNvPr id="3" name="TextBox 2"/>
              <p:cNvSpPr txBox="1">
                <a:spLocks noRot="1" noChangeAspect="1" noMove="1" noResize="1" noEditPoints="1" noAdjustHandles="1" noChangeArrowheads="1" noChangeShapeType="1" noTextEdit="1"/>
              </p:cNvSpPr>
              <p:nvPr/>
            </p:nvSpPr>
            <p:spPr>
              <a:xfrm>
                <a:off x="0" y="574332"/>
                <a:ext cx="9144000" cy="5345181"/>
              </a:xfrm>
              <a:prstGeom prst="rect">
                <a:avLst/>
              </a:prstGeom>
              <a:blipFill rotWithShape="0">
                <a:blip r:embed="rId2"/>
                <a:stretch>
                  <a:fillRect l="-400" t="-570" b="-912"/>
                </a:stretch>
              </a:blipFill>
            </p:spPr>
            <p:txBody>
              <a:bodyPr/>
              <a:lstStyle/>
              <a:p>
                <a:r>
                  <a:rPr lang="en-GB">
                    <a:noFill/>
                  </a:rPr>
                  <a:t> </a:t>
                </a:r>
              </a:p>
            </p:txBody>
          </p:sp>
        </mc:Fallback>
      </mc:AlternateContent>
      <p:pic>
        <p:nvPicPr>
          <p:cNvPr id="6" name="Picture 5"/>
          <p:cNvPicPr>
            <a:picLocks noChangeAspect="1"/>
          </p:cNvPicPr>
          <p:nvPr/>
        </p:nvPicPr>
        <p:blipFill>
          <a:blip r:embed="rId3"/>
          <a:stretch>
            <a:fillRect/>
          </a:stretch>
        </p:blipFill>
        <p:spPr>
          <a:xfrm>
            <a:off x="5471478" y="5470978"/>
            <a:ext cx="1076981" cy="446022"/>
          </a:xfrm>
          <a:prstGeom prst="rect">
            <a:avLst/>
          </a:prstGeom>
        </p:spPr>
      </p:pic>
    </p:spTree>
    <p:extLst>
      <p:ext uri="{BB962C8B-B14F-4D97-AF65-F5344CB8AC3E}">
        <p14:creationId xmlns:p14="http://schemas.microsoft.com/office/powerpoint/2010/main" val="22193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additive="base">
                                        <p:cTn id="5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 calcmode="lin" valueType="num">
                                      <p:cBhvr additive="base">
                                        <p:cTn id="5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 presetClass="entr" presetSubtype="4" fill="hold" grpId="0" nodeType="after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 calcmode="lin" valueType="num">
                                      <p:cBhvr additive="base">
                                        <p:cTn id="72"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par>
                          <p:cTn id="74" fill="hold">
                            <p:stCondLst>
                              <p:cond delay="1000"/>
                            </p:stCondLst>
                            <p:childTnLst>
                              <p:par>
                                <p:cTn id="75" presetID="2" presetClass="entr" presetSubtype="4" fill="hold"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ppt_x"/>
                                          </p:val>
                                        </p:tav>
                                        <p:tav tm="100000">
                                          <p:val>
                                            <p:strVal val="#ppt_x"/>
                                          </p:val>
                                        </p:tav>
                                      </p:tavLst>
                                    </p:anim>
                                    <p:anim calcmode="lin" valueType="num">
                                      <p:cBhvr additive="base">
                                        <p:cTn id="7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4) Transmission probability and conductance;</a:t>
            </a:r>
          </a:p>
        </p:txBody>
      </p:sp>
      <p:sp>
        <p:nvSpPr>
          <p:cNvPr id="3" name="TextBox 2"/>
          <p:cNvSpPr txBox="1"/>
          <p:nvPr/>
        </p:nvSpPr>
        <p:spPr>
          <a:xfrm>
            <a:off x="0" y="416672"/>
            <a:ext cx="9144000" cy="1238801"/>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The </a:t>
            </a:r>
            <a:r>
              <a:rPr lang="en-GB" b="1" u="sng" dirty="0">
                <a:latin typeface="Times New Roman" panose="02020603050405020304" pitchFamily="18" charset="0"/>
                <a:cs typeface="Times New Roman" panose="02020603050405020304" pitchFamily="18" charset="0"/>
              </a:rPr>
              <a:t>transmission and backscattering probabilities</a:t>
            </a:r>
            <a:r>
              <a:rPr lang="en-GB" dirty="0">
                <a:latin typeface="Times New Roman" panose="02020603050405020304" pitchFamily="18" charset="0"/>
                <a:cs typeface="Times New Roman" panose="02020603050405020304" pitchFamily="18" charset="0"/>
              </a:rPr>
              <a:t> have been one of the first applications of the test-particle </a:t>
            </a:r>
            <a:r>
              <a:rPr lang="en-GB" dirty="0" err="1">
                <a:latin typeface="Times New Roman" panose="02020603050405020304" pitchFamily="18" charset="0"/>
                <a:cs typeface="Times New Roman" panose="02020603050405020304" pitchFamily="18" charset="0"/>
              </a:rPr>
              <a:t>montecarlo</a:t>
            </a:r>
            <a:r>
              <a:rPr lang="en-GB" dirty="0">
                <a:latin typeface="Times New Roman" panose="02020603050405020304" pitchFamily="18" charset="0"/>
                <a:cs typeface="Times New Roman" panose="02020603050405020304" pitchFamily="18" charset="0"/>
              </a:rPr>
              <a:t> method, as for instance here:</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“Free Molecular Conductance of a Cylindrical Tube with Wall Sorption”, C.G. Smith, G. Lewin, J. Vac. Sci. Technol. 3 (3) 1966 92-95</a:t>
            </a:r>
          </a:p>
        </p:txBody>
      </p:sp>
      <p:pic>
        <p:nvPicPr>
          <p:cNvPr id="4" name="Picture 3"/>
          <p:cNvPicPr>
            <a:picLocks noChangeAspect="1"/>
          </p:cNvPicPr>
          <p:nvPr/>
        </p:nvPicPr>
        <p:blipFill>
          <a:blip r:embed="rId2"/>
          <a:stretch>
            <a:fillRect/>
          </a:stretch>
        </p:blipFill>
        <p:spPr>
          <a:xfrm>
            <a:off x="145174" y="1687005"/>
            <a:ext cx="3543957" cy="1559766"/>
          </a:xfrm>
          <a:prstGeom prst="rect">
            <a:avLst/>
          </a:prstGeom>
          <a:ln>
            <a:solidFill>
              <a:schemeClr val="tx2"/>
            </a:solidFill>
          </a:ln>
        </p:spPr>
      </p:pic>
      <p:pic>
        <p:nvPicPr>
          <p:cNvPr id="5" name="Picture 4"/>
          <p:cNvPicPr>
            <a:picLocks noChangeAspect="1"/>
          </p:cNvPicPr>
          <p:nvPr/>
        </p:nvPicPr>
        <p:blipFill>
          <a:blip r:embed="rId3"/>
          <a:stretch>
            <a:fillRect/>
          </a:stretch>
        </p:blipFill>
        <p:spPr>
          <a:xfrm>
            <a:off x="3689131" y="1699166"/>
            <a:ext cx="5353050" cy="4181475"/>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3975209" y="1904118"/>
            <a:ext cx="5066972" cy="4144059"/>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431416" y="3307970"/>
            <a:ext cx="2545699" cy="2341343"/>
          </a:xfrm>
          <a:prstGeom prst="rect">
            <a:avLst/>
          </a:prstGeom>
          <a:ln>
            <a:solidFill>
              <a:schemeClr val="accent4"/>
            </a:solidFill>
          </a:ln>
        </p:spPr>
      </p:pic>
      <p:sp>
        <p:nvSpPr>
          <p:cNvPr id="9" name="TextBox 8"/>
          <p:cNvSpPr txBox="1"/>
          <p:nvPr/>
        </p:nvSpPr>
        <p:spPr>
          <a:xfrm>
            <a:off x="145174" y="5575879"/>
            <a:ext cx="3108389" cy="646331"/>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“Introduction to Molflow+: New…”, </a:t>
            </a:r>
          </a:p>
          <a:p>
            <a:pPr algn="ctr"/>
            <a:r>
              <a:rPr lang="en-GB" sz="1200" dirty="0">
                <a:latin typeface="Times New Roman" panose="02020603050405020304" pitchFamily="18" charset="0"/>
                <a:cs typeface="Times New Roman" panose="02020603050405020304" pitchFamily="18" charset="0"/>
              </a:rPr>
              <a:t>R. Kersevan, J.-L. Pons, JVST A 27 (4) (2009) 1017-1023</a:t>
            </a:r>
          </a:p>
        </p:txBody>
      </p:sp>
    </p:spTree>
    <p:extLst>
      <p:ext uri="{BB962C8B-B14F-4D97-AF65-F5344CB8AC3E}">
        <p14:creationId xmlns:p14="http://schemas.microsoft.com/office/powerpoint/2010/main" val="27908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Simulating pumps;</a:t>
            </a:r>
          </a:p>
        </p:txBody>
      </p:sp>
      <p:sp>
        <p:nvSpPr>
          <p:cNvPr id="3" name="TextBox 2"/>
          <p:cNvSpPr txBox="1"/>
          <p:nvPr/>
        </p:nvSpPr>
        <p:spPr>
          <a:xfrm>
            <a:off x="0" y="400907"/>
            <a:ext cx="9144000" cy="3223959"/>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It has already been mentioned that in Molflow+, a pumping surface is simulated by assigning the proper sticking coefficient to it.</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In order to </a:t>
            </a:r>
            <a:r>
              <a:rPr lang="en-GB" b="1" dirty="0">
                <a:latin typeface="Times New Roman" panose="02020603050405020304" pitchFamily="18" charset="0"/>
                <a:cs typeface="Times New Roman" panose="02020603050405020304" pitchFamily="18" charset="0"/>
              </a:rPr>
              <a:t>speed-up the calculation </a:t>
            </a:r>
            <a:r>
              <a:rPr lang="en-GB" dirty="0">
                <a:latin typeface="Times New Roman" panose="02020603050405020304" pitchFamily="18" charset="0"/>
                <a:cs typeface="Times New Roman" panose="02020603050405020304" pitchFamily="18" charset="0"/>
              </a:rPr>
              <a:t>of, for instance, </a:t>
            </a:r>
            <a:r>
              <a:rPr lang="en-GB" b="1" dirty="0">
                <a:latin typeface="Times New Roman" panose="02020603050405020304" pitchFamily="18" charset="0"/>
                <a:cs typeface="Times New Roman" panose="02020603050405020304" pitchFamily="18" charset="0"/>
              </a:rPr>
              <a:t>the pressure profile along a tube pumped at one end by an ion-pump</a:t>
            </a:r>
            <a:r>
              <a:rPr lang="en-GB" dirty="0">
                <a:latin typeface="Times New Roman" panose="02020603050405020304" pitchFamily="18" charset="0"/>
                <a:cs typeface="Times New Roman" panose="02020603050405020304" pitchFamily="18" charset="0"/>
              </a:rPr>
              <a:t>, one could model in detail the pump and find out what sticking coefficient at the pumping pockets gives the nominal pumping speed at the flange…</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 and then assign an </a:t>
            </a:r>
            <a:r>
              <a:rPr lang="en-GB" b="1" dirty="0">
                <a:latin typeface="Times New Roman" panose="02020603050405020304" pitchFamily="18" charset="0"/>
                <a:cs typeface="Times New Roman" panose="02020603050405020304" pitchFamily="18" charset="0"/>
              </a:rPr>
              <a:t>equivalent sticking coefficient </a:t>
            </a:r>
            <a:r>
              <a:rPr lang="en-GB" dirty="0">
                <a:latin typeface="Times New Roman" panose="02020603050405020304" pitchFamily="18" charset="0"/>
                <a:cs typeface="Times New Roman" panose="02020603050405020304" pitchFamily="18" charset="0"/>
              </a:rPr>
              <a:t>to the facet representing the opening of the flange </a:t>
            </a:r>
            <a:r>
              <a:rPr lang="en-GB" b="1" dirty="0">
                <a:latin typeface="Times New Roman" panose="02020603050405020304" pitchFamily="18" charset="0"/>
                <a:cs typeface="Times New Roman" panose="02020603050405020304" pitchFamily="18" charset="0"/>
              </a:rPr>
              <a:t>and discard the detailed geometry of the ion-pump</a:t>
            </a:r>
            <a:r>
              <a:rPr lang="en-GB" sz="1400" dirty="0">
                <a:latin typeface="Times New Roman" panose="02020603050405020304" pitchFamily="18" charset="0"/>
                <a:cs typeface="Times New Roman" panose="02020603050405020304" pitchFamily="18" charset="0"/>
              </a:rPr>
              <a:t>: (see practical session 1, group 2)</a:t>
            </a:r>
          </a:p>
          <a:p>
            <a:pPr>
              <a:spcAft>
                <a:spcPts val="300"/>
              </a:spcAft>
            </a:pPr>
            <a:endParaRPr lang="en-GB" sz="400" dirty="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    Sticking:</a:t>
            </a:r>
          </a:p>
          <a:p>
            <a:r>
              <a:rPr lang="en-GB" sz="1400" dirty="0">
                <a:latin typeface="Times New Roman" panose="02020603050405020304" pitchFamily="18" charset="0"/>
                <a:cs typeface="Times New Roman" panose="02020603050405020304" pitchFamily="18" charset="0"/>
              </a:rPr>
              <a:t>      s=0.04</a:t>
            </a:r>
          </a:p>
          <a:p>
            <a:r>
              <a:rPr lang="en-GB" sz="1400" dirty="0">
                <a:latin typeface="Times New Roman" panose="02020603050405020304" pitchFamily="18" charset="0"/>
                <a:cs typeface="Times New Roman" panose="02020603050405020304" pitchFamily="18" charset="0"/>
              </a:rPr>
              <a:t>      s=0.05</a:t>
            </a:r>
          </a:p>
          <a:p>
            <a:r>
              <a:rPr lang="en-GB" sz="1400" dirty="0">
                <a:latin typeface="Times New Roman" panose="02020603050405020304" pitchFamily="18" charset="0"/>
                <a:cs typeface="Times New Roman" panose="02020603050405020304" pitchFamily="18" charset="0"/>
              </a:rPr>
              <a:t>      s=0.06</a:t>
            </a:r>
          </a:p>
        </p:txBody>
      </p:sp>
      <p:pic>
        <p:nvPicPr>
          <p:cNvPr id="6" name="Picture 5"/>
          <p:cNvPicPr>
            <a:picLocks noChangeAspect="1"/>
          </p:cNvPicPr>
          <p:nvPr/>
        </p:nvPicPr>
        <p:blipFill>
          <a:blip r:embed="rId2"/>
          <a:stretch>
            <a:fillRect/>
          </a:stretch>
        </p:blipFill>
        <p:spPr>
          <a:xfrm>
            <a:off x="1043301" y="2472600"/>
            <a:ext cx="7071352" cy="3975701"/>
          </a:xfrm>
          <a:prstGeom prst="rect">
            <a:avLst/>
          </a:prstGeom>
        </p:spPr>
      </p:pic>
    </p:spTree>
    <p:extLst>
      <p:ext uri="{BB962C8B-B14F-4D97-AF65-F5344CB8AC3E}">
        <p14:creationId xmlns:p14="http://schemas.microsoft.com/office/powerpoint/2010/main" val="170032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 presetClass="entr" presetSubtype="4"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2" fill="hold">
                            <p:stCondLst>
                              <p:cond delay="1500"/>
                            </p:stCondLst>
                            <p:childTnLst>
                              <p:par>
                                <p:cTn id="43" presetID="2" presetClass="entr" presetSubtype="4" fill="hold" grpId="0" nodeType="after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6) Pressure, angular and density profiles: how to get the most out of them;</a:t>
            </a:r>
          </a:p>
        </p:txBody>
      </p:sp>
      <p:sp>
        <p:nvSpPr>
          <p:cNvPr id="3" name="TextBox 2"/>
          <p:cNvSpPr txBox="1"/>
          <p:nvPr/>
        </p:nvSpPr>
        <p:spPr>
          <a:xfrm>
            <a:off x="0" y="369794"/>
            <a:ext cx="9144000" cy="1831271"/>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Molflow allows setting up “</a:t>
            </a:r>
            <a:r>
              <a:rPr lang="en-GB" b="1" dirty="0">
                <a:latin typeface="Times New Roman" panose="02020603050405020304" pitchFamily="18" charset="0"/>
                <a:cs typeface="Times New Roman" panose="02020603050405020304" pitchFamily="18" charset="0"/>
              </a:rPr>
              <a:t>pressure test facets</a:t>
            </a:r>
            <a:r>
              <a:rPr lang="en-GB" dirty="0">
                <a:latin typeface="Times New Roman" panose="02020603050405020304" pitchFamily="18" charset="0"/>
                <a:cs typeface="Times New Roman" panose="02020603050405020304" pitchFamily="18" charset="0"/>
              </a:rPr>
              <a:t>” and “</a:t>
            </a:r>
            <a:r>
              <a:rPr lang="en-GB" b="1" dirty="0">
                <a:latin typeface="Times New Roman" panose="02020603050405020304" pitchFamily="18" charset="0"/>
                <a:cs typeface="Times New Roman" panose="02020603050405020304" pitchFamily="18" charset="0"/>
              </a:rPr>
              <a:t>textured facets</a:t>
            </a:r>
            <a:r>
              <a:rPr lang="en-GB" dirty="0">
                <a:latin typeface="Times New Roman" panose="02020603050405020304" pitchFamily="18" charset="0"/>
                <a:cs typeface="Times New Roman" panose="02020603050405020304" pitchFamily="18" charset="0"/>
              </a:rPr>
              <a:t>”. The former are facets which can record the number of hits along a rectangular facet, by slicing the rectangle into </a:t>
            </a:r>
            <a:r>
              <a:rPr lang="en-GB" b="1" dirty="0">
                <a:latin typeface="Times New Roman" panose="02020603050405020304" pitchFamily="18" charset="0"/>
                <a:cs typeface="Times New Roman" panose="02020603050405020304" pitchFamily="18" charset="0"/>
              </a:rPr>
              <a:t>100 slices of equal width</a:t>
            </a:r>
            <a:r>
              <a:rPr lang="en-GB" dirty="0">
                <a:latin typeface="Times New Roman" panose="02020603050405020304" pitchFamily="18" charset="0"/>
                <a:cs typeface="Times New Roman" panose="02020603050405020304" pitchFamily="18" charset="0"/>
              </a:rPr>
              <a:t>.</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In the example of the ion-pumps, </a:t>
            </a:r>
            <a:r>
              <a:rPr lang="en-GB" b="1" dirty="0">
                <a:latin typeface="Times New Roman" panose="02020603050405020304" pitchFamily="18" charset="0"/>
                <a:cs typeface="Times New Roman" panose="02020603050405020304" pitchFamily="18" charset="0"/>
              </a:rPr>
              <a:t>the three profiles in the inset</a:t>
            </a:r>
            <a:r>
              <a:rPr lang="en-GB" dirty="0">
                <a:latin typeface="Times New Roman" panose="02020603050405020304" pitchFamily="18" charset="0"/>
                <a:cs typeface="Times New Roman" panose="02020603050405020304" pitchFamily="18" charset="0"/>
              </a:rPr>
              <a:t> are calculated by slicing the 3 coloured facets (which are virtual facets, not real ones)</a:t>
            </a: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47763" y="1864960"/>
            <a:ext cx="7960640" cy="4475682"/>
          </a:xfrm>
          <a:prstGeom prst="rect">
            <a:avLst/>
          </a:prstGeom>
        </p:spPr>
      </p:pic>
      <p:grpSp>
        <p:nvGrpSpPr>
          <p:cNvPr id="11" name="Group 10"/>
          <p:cNvGrpSpPr/>
          <p:nvPr/>
        </p:nvGrpSpPr>
        <p:grpSpPr>
          <a:xfrm>
            <a:off x="3083442" y="3218718"/>
            <a:ext cx="3697368" cy="1089540"/>
            <a:chOff x="3083442" y="3218718"/>
            <a:chExt cx="3697368" cy="1089540"/>
          </a:xfrm>
        </p:grpSpPr>
        <p:cxnSp>
          <p:nvCxnSpPr>
            <p:cNvPr id="6" name="Straight Arrow Connector 5"/>
            <p:cNvCxnSpPr/>
            <p:nvPr/>
          </p:nvCxnSpPr>
          <p:spPr>
            <a:xfrm>
              <a:off x="3083442" y="3218718"/>
              <a:ext cx="1631062" cy="107615"/>
            </a:xfrm>
            <a:prstGeom prst="straightConnector1">
              <a:avLst/>
            </a:prstGeom>
            <a:ln>
              <a:solidFill>
                <a:srgbClr val="FF0000"/>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223140" y="3452750"/>
              <a:ext cx="2662052" cy="273132"/>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333008" y="3626416"/>
              <a:ext cx="3447802" cy="681842"/>
            </a:xfrm>
            <a:prstGeom prst="straightConnector1">
              <a:avLst/>
            </a:prstGeom>
            <a:ln>
              <a:solidFill>
                <a:srgbClr val="04CC25"/>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659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999235" y="1909839"/>
            <a:ext cx="2144765" cy="3228435"/>
          </a:xfrm>
          <a:prstGeom prst="rect">
            <a:avLst/>
          </a:prstGeom>
        </p:spPr>
      </p:pic>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1" y="478080"/>
            <a:ext cx="7670801" cy="4555093"/>
          </a:xfrm>
          <a:prstGeom prst="rect">
            <a:avLst/>
          </a:prstGeom>
          <a:noFill/>
        </p:spPr>
        <p:txBody>
          <a:bodyPr wrap="square" rtlCol="0">
            <a:spAutoFit/>
          </a:bodyPr>
          <a:lstStyle/>
          <a:p>
            <a:pPr algn="ctr">
              <a:spcAft>
                <a:spcPts val="300"/>
              </a:spcAft>
            </a:pPr>
            <a:r>
              <a:rPr lang="en-GB" b="1" dirty="0">
                <a:latin typeface="Times New Roman" panose="02020603050405020304" pitchFamily="18" charset="0"/>
                <a:cs typeface="Times New Roman" panose="02020603050405020304" pitchFamily="18" charset="0"/>
              </a:rPr>
              <a:t>(Ref.: </a:t>
            </a:r>
            <a:r>
              <a:rPr lang="en-GB" dirty="0">
                <a:latin typeface="Times New Roman" panose="02020603050405020304" pitchFamily="18" charset="0"/>
                <a:cs typeface="Times New Roman" panose="02020603050405020304" pitchFamily="18" charset="0"/>
              </a:rPr>
              <a:t>CERN document “The algorithm behind </a:t>
            </a:r>
            <a:r>
              <a:rPr lang="en-GB" dirty="0" err="1">
                <a:latin typeface="Times New Roman" panose="02020603050405020304" pitchFamily="18" charset="0"/>
                <a:cs typeface="Times New Roman" panose="02020603050405020304" pitchFamily="18" charset="0"/>
              </a:rPr>
              <a:t>Molfow</a:t>
            </a:r>
            <a:r>
              <a:rPr lang="en-GB" dirty="0">
                <a:latin typeface="Times New Roman" panose="02020603050405020304" pitchFamily="18" charset="0"/>
                <a:cs typeface="Times New Roman" panose="02020603050405020304" pitchFamily="18" charset="0"/>
              </a:rPr>
              <a:t>+”, M. </a:t>
            </a:r>
            <a:r>
              <a:rPr lang="en-GB" dirty="0" err="1">
                <a:latin typeface="Times New Roman" panose="02020603050405020304" pitchFamily="18" charset="0"/>
                <a:cs typeface="Times New Roman" panose="02020603050405020304" pitchFamily="18" charset="0"/>
              </a:rPr>
              <a:t>Ady</a:t>
            </a:r>
            <a:r>
              <a:rPr lang="en-GB" dirty="0">
                <a:latin typeface="Times New Roman" panose="02020603050405020304" pitchFamily="18" charset="0"/>
                <a:cs typeface="Times New Roman" panose="02020603050405020304" pitchFamily="18" charset="0"/>
              </a:rPr>
              <a:t>, R. Kersevan, CERN, April 2015)</a:t>
            </a:r>
          </a:p>
          <a:p>
            <a:pPr algn="ctr">
              <a:spcAft>
                <a:spcPts val="300"/>
              </a:spcAft>
            </a:pPr>
            <a:endParaRPr lang="en-GB" sz="800"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Development of Molflow (DOS version) starts in the late 80s: Turbo Pascal under DOS</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Modern version, C/C++ under Windows, 2009 (with J.-L. Pons, ESRF)</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Major upgrades since 2012 (with </a:t>
            </a:r>
            <a:r>
              <a:rPr lang="en-GB" b="1" dirty="0">
                <a:latin typeface="Times New Roman" panose="02020603050405020304" pitchFamily="18" charset="0"/>
                <a:cs typeface="Times New Roman" panose="02020603050405020304" pitchFamily="18" charset="0"/>
              </a:rPr>
              <a:t>M. Ady</a:t>
            </a:r>
            <a:r>
              <a:rPr lang="en-GB" dirty="0">
                <a:latin typeface="Times New Roman" panose="02020603050405020304" pitchFamily="18" charset="0"/>
                <a:cs typeface="Times New Roman" panose="02020603050405020304" pitchFamily="18" charset="0"/>
              </a:rPr>
              <a:t>, now CERN staff)</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3D model or the vacuum system is created, using </a:t>
            </a:r>
            <a:r>
              <a:rPr lang="en-GB" b="1" dirty="0">
                <a:latin typeface="Times New Roman" panose="02020603050405020304" pitchFamily="18" charset="0"/>
                <a:cs typeface="Times New Roman" panose="02020603050405020304" pitchFamily="18" charset="0"/>
              </a:rPr>
              <a:t>planar polygons</a:t>
            </a:r>
          </a:p>
          <a:p>
            <a:pPr marL="285750" indent="-285750">
              <a:spcAft>
                <a:spcPts val="300"/>
              </a:spcAft>
              <a:buFont typeface="Wingdings" panose="05000000000000000000" pitchFamily="2" charset="2"/>
              <a:buChar char="Ø"/>
            </a:pPr>
            <a:r>
              <a:rPr lang="en-GB" b="1" u="sng" dirty="0">
                <a:latin typeface="Times New Roman" panose="02020603050405020304" pitchFamily="18" charset="0"/>
                <a:cs typeface="Times New Roman" panose="02020603050405020304" pitchFamily="18" charset="0"/>
              </a:rPr>
              <a:t>Valid in molecular flow conditions only! No molecular collisions yet</a:t>
            </a:r>
          </a:p>
          <a:p>
            <a:pPr marL="285750" indent="-285750">
              <a:spcAft>
                <a:spcPts val="300"/>
              </a:spcAft>
              <a:buFont typeface="Wingdings" panose="05000000000000000000" pitchFamily="2" charset="2"/>
              <a:buChar char="Ø"/>
            </a:pPr>
            <a:r>
              <a:rPr lang="en-GB" b="1" dirty="0">
                <a:latin typeface="Times New Roman" panose="02020603050405020304" pitchFamily="18" charset="0"/>
                <a:cs typeface="Times New Roman" panose="02020603050405020304" pitchFamily="18" charset="0"/>
              </a:rPr>
              <a:t>Single-gas simulation</a:t>
            </a:r>
            <a:r>
              <a:rPr lang="en-GB" dirty="0">
                <a:latin typeface="Times New Roman" panose="02020603050405020304" pitchFamily="18" charset="0"/>
                <a:cs typeface="Times New Roman" panose="02020603050405020304" pitchFamily="18" charset="0"/>
              </a:rPr>
              <a:t>, plan to go to multi-gas but no time to implement it yet</a:t>
            </a:r>
          </a:p>
          <a:p>
            <a:pPr marL="285750" indent="-285750">
              <a:spcAft>
                <a:spcPts val="300"/>
              </a:spcAft>
              <a:buFont typeface="Wingdings" panose="05000000000000000000" pitchFamily="2" charset="2"/>
              <a:buChar char="Ø"/>
            </a:pPr>
            <a:r>
              <a:rPr lang="en-GB" b="1" dirty="0">
                <a:latin typeface="Times New Roman" panose="02020603050405020304" pitchFamily="18" charset="0"/>
                <a:cs typeface="Times New Roman" panose="02020603050405020304" pitchFamily="18" charset="0"/>
              </a:rPr>
              <a:t>Event-driven</a:t>
            </a:r>
            <a:r>
              <a:rPr lang="en-GB" dirty="0">
                <a:latin typeface="Times New Roman" panose="02020603050405020304" pitchFamily="18" charset="0"/>
                <a:cs typeface="Times New Roman" panose="02020603050405020304" pitchFamily="18" charset="0"/>
              </a:rPr>
              <a:t> rather than </a:t>
            </a:r>
            <a:r>
              <a:rPr lang="en-GB" b="1" dirty="0">
                <a:latin typeface="Times New Roman" panose="02020603050405020304" pitchFamily="18" charset="0"/>
                <a:cs typeface="Times New Roman" panose="02020603050405020304" pitchFamily="18" charset="0"/>
              </a:rPr>
              <a:t>time-driven</a:t>
            </a:r>
            <a:r>
              <a:rPr lang="en-GB" dirty="0">
                <a:latin typeface="Times New Roman" panose="02020603050405020304" pitchFamily="18" charset="0"/>
                <a:cs typeface="Times New Roman" panose="02020603050405020304" pitchFamily="18" charset="0"/>
              </a:rPr>
              <a:t>: </a:t>
            </a:r>
          </a:p>
          <a:p>
            <a:pPr marL="742950" lvl="1" indent="-285750" defTabSz="790575">
              <a:spcAft>
                <a:spcPts val="300"/>
              </a:spcAft>
              <a:buFont typeface="Arial" panose="020B0604020202020204" pitchFamily="34" charset="0"/>
              <a:buChar char="•"/>
              <a:tabLst>
                <a:tab pos="7170738" algn="l"/>
              </a:tabLst>
            </a:pPr>
            <a:r>
              <a:rPr lang="en-GB" dirty="0">
                <a:latin typeface="Times New Roman" panose="02020603050405020304" pitchFamily="18" charset="0"/>
                <a:cs typeface="Times New Roman" panose="02020603050405020304" pitchFamily="18" charset="0"/>
              </a:rPr>
              <a:t>rays representing the molecules’ trajectories (no gravity) are </a:t>
            </a:r>
          </a:p>
          <a:p>
            <a:pPr lvl="1" defTabSz="790575">
              <a:spcAft>
                <a:spcPts val="300"/>
              </a:spcAft>
              <a:tabLst>
                <a:tab pos="7170738" algn="l"/>
              </a:tabLst>
            </a:pPr>
            <a:r>
              <a:rPr lang="en-GB" dirty="0">
                <a:latin typeface="Times New Roman" panose="02020603050405020304" pitchFamily="18" charset="0"/>
                <a:cs typeface="Times New Roman" panose="02020603050405020304" pitchFamily="18" charset="0"/>
              </a:rPr>
              <a:t>     traced from facet to facet, and then the time when a collision </a:t>
            </a:r>
          </a:p>
          <a:p>
            <a:pPr lvl="1" defTabSz="790575">
              <a:spcAft>
                <a:spcPts val="300"/>
              </a:spcAft>
              <a:tabLst>
                <a:tab pos="7170738" algn="l"/>
              </a:tabLst>
            </a:pPr>
            <a:r>
              <a:rPr lang="en-GB" dirty="0">
                <a:latin typeface="Times New Roman" panose="02020603050405020304" pitchFamily="18" charset="0"/>
                <a:cs typeface="Times New Roman" panose="02020603050405020304" pitchFamily="18" charset="0"/>
              </a:rPr>
              <a:t>     takes place is calculated retrospectively</a:t>
            </a:r>
          </a:p>
          <a:p>
            <a:pPr marL="742950" lvl="1" indent="-285750" defTabSz="790575">
              <a:spcAft>
                <a:spcPts val="300"/>
              </a:spcAft>
              <a:buFont typeface="Arial" panose="020B0604020202020204" pitchFamily="34" charset="0"/>
              <a:buChar char="•"/>
              <a:tabLst>
                <a:tab pos="7170738" algn="l"/>
              </a:tabLst>
            </a:pPr>
            <a:r>
              <a:rPr lang="en-GB" dirty="0">
                <a:latin typeface="Times New Roman" panose="02020603050405020304" pitchFamily="18" charset="0"/>
                <a:cs typeface="Times New Roman" panose="02020603050405020304" pitchFamily="18" charset="0"/>
              </a:rPr>
              <a:t>most codes use </a:t>
            </a:r>
            <a:r>
              <a:rPr lang="en-GB" b="1" dirty="0">
                <a:latin typeface="Times New Roman" panose="02020603050405020304" pitchFamily="18" charset="0"/>
                <a:cs typeface="Times New Roman" panose="02020603050405020304" pitchFamily="18" charset="0"/>
              </a:rPr>
              <a:t>time-driven</a:t>
            </a:r>
            <a:r>
              <a:rPr lang="en-GB" dirty="0">
                <a:latin typeface="Times New Roman" panose="02020603050405020304" pitchFamily="18" charset="0"/>
                <a:cs typeface="Times New Roman" panose="02020603050405020304" pitchFamily="18" charset="0"/>
              </a:rPr>
              <a:t> simulations</a:t>
            </a:r>
          </a:p>
        </p:txBody>
      </p:sp>
      <p:pic>
        <p:nvPicPr>
          <p:cNvPr id="4" name="Picture 3"/>
          <p:cNvPicPr>
            <a:picLocks noChangeAspect="1"/>
          </p:cNvPicPr>
          <p:nvPr/>
        </p:nvPicPr>
        <p:blipFill>
          <a:blip r:embed="rId3"/>
          <a:stretch>
            <a:fillRect/>
          </a:stretch>
        </p:blipFill>
        <p:spPr>
          <a:xfrm>
            <a:off x="2754437" y="4924755"/>
            <a:ext cx="3635125" cy="1909839"/>
          </a:xfrm>
          <a:prstGeom prst="rect">
            <a:avLst/>
          </a:prstGeom>
          <a:ln>
            <a:solidFill>
              <a:schemeClr val="tx2"/>
            </a:solidFill>
          </a:ln>
        </p:spPr>
      </p:pic>
    </p:spTree>
    <p:extLst>
      <p:ext uri="{BB962C8B-B14F-4D97-AF65-F5344CB8AC3E}">
        <p14:creationId xmlns:p14="http://schemas.microsoft.com/office/powerpoint/2010/main" val="37735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 calcmode="lin" valueType="num">
                                      <p:cBhvr additive="base">
                                        <p:cTn id="5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additive="base">
                                        <p:cTn id="6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 calcmode="lin" valueType="num">
                                      <p:cBhvr additive="base">
                                        <p:cTn id="7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 calcmode="lin" valueType="num">
                                      <p:cBhvr additive="base">
                                        <p:cTn id="7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6) Pressure, angular and density profiles: how to get the most out of them;</a:t>
            </a:r>
          </a:p>
        </p:txBody>
      </p:sp>
      <p:sp>
        <p:nvSpPr>
          <p:cNvPr id="3" name="TextBox 2"/>
          <p:cNvSpPr txBox="1"/>
          <p:nvPr/>
        </p:nvSpPr>
        <p:spPr>
          <a:xfrm>
            <a:off x="0" y="341881"/>
            <a:ext cx="9144000" cy="2146742"/>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A </a:t>
            </a:r>
            <a:r>
              <a:rPr lang="en-GB" b="1" dirty="0">
                <a:latin typeface="Times New Roman" panose="02020603050405020304" pitchFamily="18" charset="0"/>
                <a:cs typeface="Times New Roman" panose="02020603050405020304" pitchFamily="18" charset="0"/>
              </a:rPr>
              <a:t>test facet </a:t>
            </a:r>
            <a:r>
              <a:rPr lang="en-GB" dirty="0">
                <a:latin typeface="Times New Roman" panose="02020603050405020304" pitchFamily="18" charset="0"/>
                <a:cs typeface="Times New Roman" panose="02020603050405020304" pitchFamily="18" charset="0"/>
              </a:rPr>
              <a:t>can be “sliced” in one of two possible directions: one parallel to the “u” vector (</a:t>
            </a:r>
            <a:r>
              <a:rPr lang="en-GB" b="1" dirty="0">
                <a:latin typeface="Times New Roman" panose="02020603050405020304" pitchFamily="18" charset="0"/>
                <a:cs typeface="Times New Roman" panose="02020603050405020304" pitchFamily="18" charset="0"/>
              </a:rPr>
              <a:t>u</a:t>
            </a:r>
            <a:r>
              <a:rPr lang="en-GB" dirty="0">
                <a:latin typeface="Times New Roman" panose="02020603050405020304" pitchFamily="18" charset="0"/>
                <a:cs typeface="Times New Roman" panose="02020603050405020304" pitchFamily="18" charset="0"/>
              </a:rPr>
              <a:t>), the other to the “v” vector (</a:t>
            </a:r>
            <a:r>
              <a:rPr lang="en-GB" b="1" dirty="0">
                <a:latin typeface="Times New Roman" panose="02020603050405020304" pitchFamily="18" charset="0"/>
                <a:cs typeface="Times New Roman" panose="02020603050405020304" pitchFamily="18" charset="0"/>
              </a:rPr>
              <a:t>v</a:t>
            </a:r>
            <a:r>
              <a:rPr lang="en-GB" dirty="0">
                <a:latin typeface="Times New Roman" panose="02020603050405020304" pitchFamily="18" charset="0"/>
                <a:cs typeface="Times New Roman" panose="02020603050405020304" pitchFamily="18" charset="0"/>
              </a:rPr>
              <a:t>), which is perpendicular to </a:t>
            </a:r>
            <a:r>
              <a:rPr lang="en-GB" b="1" dirty="0">
                <a:latin typeface="Times New Roman" panose="02020603050405020304" pitchFamily="18" charset="0"/>
                <a:cs typeface="Times New Roman" panose="02020603050405020304" pitchFamily="18" charset="0"/>
              </a:rPr>
              <a:t>u</a:t>
            </a:r>
            <a:r>
              <a:rPr lang="en-GB" dirty="0">
                <a:latin typeface="Times New Roman" panose="02020603050405020304" pitchFamily="18" charset="0"/>
                <a:cs typeface="Times New Roman" panose="02020603050405020304" pitchFamily="18" charset="0"/>
              </a:rPr>
              <a:t>.</a:t>
            </a:r>
          </a:p>
          <a:p>
            <a:pPr marL="285750" indent="-285750">
              <a:spcAft>
                <a:spcPts val="300"/>
              </a:spcAft>
              <a:buFont typeface="Wingdings" panose="05000000000000000000" pitchFamily="2" charset="2"/>
              <a:buChar char="Ø"/>
            </a:pPr>
            <a:r>
              <a:rPr lang="en-GB" b="1" dirty="0">
                <a:latin typeface="Times New Roman" panose="02020603050405020304" pitchFamily="18" charset="0"/>
                <a:cs typeface="Times New Roman" panose="02020603050405020304" pitchFamily="18" charset="0"/>
              </a:rPr>
              <a:t>u</a:t>
            </a:r>
            <a:r>
              <a:rPr lang="en-GB" dirty="0">
                <a:latin typeface="Times New Roman" panose="02020603050405020304" pitchFamily="18" charset="0"/>
                <a:cs typeface="Times New Roman" panose="02020603050405020304" pitchFamily="18" charset="0"/>
              </a:rPr>
              <a:t> and </a:t>
            </a:r>
            <a:r>
              <a:rPr lang="en-GB" b="1" dirty="0">
                <a:latin typeface="Times New Roman" panose="02020603050405020304" pitchFamily="18" charset="0"/>
                <a:cs typeface="Times New Roman" panose="02020603050405020304" pitchFamily="18" charset="0"/>
              </a:rPr>
              <a:t>v</a:t>
            </a:r>
            <a:r>
              <a:rPr lang="en-GB" dirty="0">
                <a:latin typeface="Times New Roman" panose="02020603050405020304" pitchFamily="18" charset="0"/>
                <a:cs typeface="Times New Roman" panose="02020603050405020304" pitchFamily="18" charset="0"/>
              </a:rPr>
              <a:t> are defined as the local Cartesian frame of reference of the rectangular facet:</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A test facet can also record the angle of incidence of the molecules impinging on it (or passing through it if it is transparent). In this case the “</a:t>
            </a:r>
            <a:r>
              <a:rPr lang="en-GB" b="1" dirty="0">
                <a:latin typeface="Times New Roman" panose="02020603050405020304" pitchFamily="18" charset="0"/>
                <a:cs typeface="Times New Roman" panose="02020603050405020304" pitchFamily="18" charset="0"/>
              </a:rPr>
              <a:t>Incident angle</a:t>
            </a:r>
            <a:r>
              <a:rPr lang="en-GB" dirty="0">
                <a:latin typeface="Times New Roman" panose="02020603050405020304" pitchFamily="18" charset="0"/>
                <a:cs typeface="Times New Roman" panose="02020603050405020304" pitchFamily="18" charset="0"/>
              </a:rPr>
              <a:t>” option should be selected in the </a:t>
            </a:r>
            <a:r>
              <a:rPr lang="en-GB" b="1" u="sng" dirty="0">
                <a:latin typeface="Times New Roman" panose="02020603050405020304" pitchFamily="18" charset="0"/>
                <a:cs typeface="Times New Roman" panose="02020603050405020304" pitchFamily="18" charset="0"/>
              </a:rPr>
              <a:t>“Profile” pull-down menu</a:t>
            </a:r>
            <a:r>
              <a:rPr lang="en-GB" dirty="0">
                <a:latin typeface="Times New Roman" panose="02020603050405020304" pitchFamily="18" charset="0"/>
                <a:cs typeface="Times New Roman" panose="02020603050405020304" pitchFamily="18" charset="0"/>
              </a:rPr>
              <a:t>:</a:t>
            </a:r>
            <a:endParaRPr lang="en-GB" b="1"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529524" y="2268295"/>
            <a:ext cx="4946244" cy="3757131"/>
            <a:chOff x="529524" y="1970581"/>
            <a:chExt cx="4946244" cy="3757131"/>
          </a:xfrm>
        </p:grpSpPr>
        <p:pic>
          <p:nvPicPr>
            <p:cNvPr id="9" name="Picture 8"/>
            <p:cNvPicPr>
              <a:picLocks noChangeAspect="1"/>
            </p:cNvPicPr>
            <p:nvPr/>
          </p:nvPicPr>
          <p:blipFill>
            <a:blip r:embed="rId2"/>
            <a:stretch>
              <a:fillRect/>
            </a:stretch>
          </p:blipFill>
          <p:spPr>
            <a:xfrm>
              <a:off x="529524" y="1970581"/>
              <a:ext cx="4946244" cy="3683071"/>
            </a:xfrm>
            <a:prstGeom prst="rect">
              <a:avLst/>
            </a:prstGeom>
          </p:spPr>
        </p:pic>
        <p:sp>
          <p:nvSpPr>
            <p:cNvPr id="11" name="TextBox 10"/>
            <p:cNvSpPr txBox="1"/>
            <p:nvPr/>
          </p:nvSpPr>
          <p:spPr>
            <a:xfrm>
              <a:off x="2424220" y="2271455"/>
              <a:ext cx="233916" cy="369332"/>
            </a:xfrm>
            <a:prstGeom prst="rect">
              <a:avLst/>
            </a:prstGeom>
            <a:noFill/>
          </p:spPr>
          <p:txBody>
            <a:bodyPr wrap="square" rtlCol="0">
              <a:spAutoFit/>
            </a:bodyPr>
            <a:lstStyle/>
            <a:p>
              <a:r>
                <a:rPr lang="en-GB" b="1" dirty="0"/>
                <a:t>u</a:t>
              </a:r>
            </a:p>
          </p:txBody>
        </p:sp>
        <p:sp>
          <p:nvSpPr>
            <p:cNvPr id="13" name="TextBox 12"/>
            <p:cNvSpPr txBox="1"/>
            <p:nvPr/>
          </p:nvSpPr>
          <p:spPr>
            <a:xfrm>
              <a:off x="3363429" y="5358380"/>
              <a:ext cx="233916" cy="369332"/>
            </a:xfrm>
            <a:prstGeom prst="rect">
              <a:avLst/>
            </a:prstGeom>
            <a:noFill/>
          </p:spPr>
          <p:txBody>
            <a:bodyPr wrap="square" rtlCol="0">
              <a:spAutoFit/>
            </a:bodyPr>
            <a:lstStyle/>
            <a:p>
              <a:r>
                <a:rPr lang="en-GB" b="1" dirty="0"/>
                <a:t>v</a:t>
              </a:r>
            </a:p>
          </p:txBody>
        </p:sp>
      </p:grpSp>
      <p:cxnSp>
        <p:nvCxnSpPr>
          <p:cNvPr id="21" name="Straight Connector 20"/>
          <p:cNvCxnSpPr/>
          <p:nvPr/>
        </p:nvCxnSpPr>
        <p:spPr>
          <a:xfrm>
            <a:off x="712381" y="5414033"/>
            <a:ext cx="2987749" cy="0"/>
          </a:xfrm>
          <a:prstGeom prst="line">
            <a:avLst/>
          </a:prstGeom>
          <a:ln>
            <a:solidFill>
              <a:schemeClr val="accent3"/>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54148" y="5204926"/>
            <a:ext cx="2987749" cy="0"/>
          </a:xfrm>
          <a:prstGeom prst="line">
            <a:avLst/>
          </a:prstGeom>
          <a:ln>
            <a:solidFill>
              <a:schemeClr val="accent3"/>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026037" y="4973067"/>
            <a:ext cx="2987749" cy="0"/>
          </a:xfrm>
          <a:prstGeom prst="line">
            <a:avLst/>
          </a:prstGeom>
          <a:ln>
            <a:solidFill>
              <a:schemeClr val="accent3"/>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178437" y="4742695"/>
            <a:ext cx="2987749" cy="0"/>
          </a:xfrm>
          <a:prstGeom prst="line">
            <a:avLst/>
          </a:prstGeom>
          <a:ln>
            <a:solidFill>
              <a:schemeClr val="accent3"/>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60432" y="4314600"/>
            <a:ext cx="1539959" cy="1446550"/>
          </a:xfrm>
          <a:prstGeom prst="rect">
            <a:avLst/>
          </a:prstGeom>
          <a:noFill/>
        </p:spPr>
        <p:txBody>
          <a:bodyPr wrap="square" rtlCol="0">
            <a:spAutoFit/>
          </a:bodyPr>
          <a:lstStyle/>
          <a:p>
            <a:r>
              <a:rPr lang="en-GB" sz="8800" dirty="0"/>
              <a:t>}</a:t>
            </a:r>
            <a:r>
              <a:rPr lang="en-GB" sz="6600" dirty="0"/>
              <a:t> </a:t>
            </a:r>
            <a:r>
              <a:rPr lang="en-GB" sz="2400" baseline="30000" dirty="0"/>
              <a:t>1… 100</a:t>
            </a:r>
          </a:p>
        </p:txBody>
      </p:sp>
      <p:pic>
        <p:nvPicPr>
          <p:cNvPr id="28" name="Picture 27"/>
          <p:cNvPicPr>
            <a:picLocks noChangeAspect="1"/>
          </p:cNvPicPr>
          <p:nvPr/>
        </p:nvPicPr>
        <p:blipFill>
          <a:blip r:embed="rId3"/>
          <a:stretch>
            <a:fillRect/>
          </a:stretch>
        </p:blipFill>
        <p:spPr>
          <a:xfrm>
            <a:off x="6662294" y="2389668"/>
            <a:ext cx="2028825" cy="1143000"/>
          </a:xfrm>
          <a:prstGeom prst="rect">
            <a:avLst/>
          </a:prstGeom>
        </p:spPr>
      </p:pic>
      <p:cxnSp>
        <p:nvCxnSpPr>
          <p:cNvPr id="30" name="Straight Arrow Connector 29"/>
          <p:cNvCxnSpPr/>
          <p:nvPr/>
        </p:nvCxnSpPr>
        <p:spPr>
          <a:xfrm>
            <a:off x="3363429" y="2096455"/>
            <a:ext cx="3941138" cy="987095"/>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7304567" y="3094074"/>
            <a:ext cx="893135" cy="138224"/>
          </a:xfrm>
          <a:prstGeom prst="roundRect">
            <a:avLst/>
          </a:prstGeom>
          <a:noFill/>
          <a:ln w="28575">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587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par>
                          <p:cTn id="29" fill="hold">
                            <p:stCondLst>
                              <p:cond delay="1500"/>
                            </p:stCondLst>
                            <p:childTnLst>
                              <p:par>
                                <p:cTn id="30" presetID="16" presetClass="entr" presetSubtype="2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par>
                          <p:cTn id="33" fill="hold">
                            <p:stCondLst>
                              <p:cond delay="2000"/>
                            </p:stCondLst>
                            <p:childTnLst>
                              <p:par>
                                <p:cTn id="34" presetID="16" presetClass="entr" presetSubtype="21"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par>
                          <p:cTn id="37" fill="hold">
                            <p:stCondLst>
                              <p:cond delay="2500"/>
                            </p:stCondLst>
                            <p:childTnLst>
                              <p:par>
                                <p:cTn id="38" presetID="16" presetClass="entr" presetSubtype="21"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calcmode="lin" valueType="num">
                                      <p:cBhvr additive="base">
                                        <p:cTn id="4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childTnLst>
                          </p:cTn>
                        </p:par>
                        <p:par>
                          <p:cTn id="52" fill="hold">
                            <p:stCondLst>
                              <p:cond delay="1000"/>
                            </p:stCondLst>
                            <p:childTnLst>
                              <p:par>
                                <p:cTn id="53" presetID="2" presetClass="entr" presetSubtype="4"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par>
                          <p:cTn id="57" fill="hold">
                            <p:stCondLst>
                              <p:cond delay="1500"/>
                            </p:stCondLst>
                            <p:childTnLst>
                              <p:par>
                                <p:cTn id="58" presetID="1"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7" grpId="0"/>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7) </a:t>
            </a:r>
            <a:r>
              <a:rPr lang="en-US" sz="1800" dirty="0">
                <a:latin typeface="Times New Roman" panose="02020603050405020304" pitchFamily="18" charset="0"/>
                <a:cs typeface="Times New Roman" panose="02020603050405020304" pitchFamily="18" charset="0"/>
              </a:rPr>
              <a:t>Textures: how to implement them and how to use them; memory management;</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341881"/>
            <a:ext cx="9144000" cy="1515800"/>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In the same example, the three test pressure facets have also been </a:t>
            </a:r>
            <a:r>
              <a:rPr lang="en-GB" b="1" dirty="0">
                <a:latin typeface="Times New Roman" panose="02020603050405020304" pitchFamily="18" charset="0"/>
                <a:cs typeface="Times New Roman" panose="02020603050405020304" pitchFamily="18" charset="0"/>
              </a:rPr>
              <a:t>textured</a:t>
            </a:r>
            <a:r>
              <a:rPr lang="en-GB" dirty="0">
                <a:latin typeface="Times New Roman" panose="02020603050405020304" pitchFamily="18" charset="0"/>
                <a:cs typeface="Times New Roman" panose="02020603050405020304" pitchFamily="18" charset="0"/>
              </a:rPr>
              <a:t>. Texturing means creating a </a:t>
            </a:r>
            <a:r>
              <a:rPr lang="en-GB" b="1" dirty="0">
                <a:latin typeface="Times New Roman" panose="02020603050405020304" pitchFamily="18" charset="0"/>
                <a:cs typeface="Times New Roman" panose="02020603050405020304" pitchFamily="18" charset="0"/>
              </a:rPr>
              <a:t>mesh of (usually) square elements</a:t>
            </a:r>
            <a:r>
              <a:rPr lang="en-GB" dirty="0">
                <a:latin typeface="Times New Roman" panose="02020603050405020304" pitchFamily="18" charset="0"/>
                <a:cs typeface="Times New Roman" panose="02020603050405020304" pitchFamily="18" charset="0"/>
              </a:rPr>
              <a:t> of size which can be set by the user, by clicking on “</a:t>
            </a:r>
            <a:r>
              <a:rPr lang="en-GB" b="1" u="sng" dirty="0">
                <a:latin typeface="Times New Roman" panose="02020603050405020304" pitchFamily="18" charset="0"/>
                <a:cs typeface="Times New Roman" panose="02020603050405020304" pitchFamily="18" charset="0"/>
              </a:rPr>
              <a:t>More</a:t>
            </a:r>
            <a:r>
              <a:rPr lang="en-GB" dirty="0">
                <a:latin typeface="Times New Roman" panose="02020603050405020304" pitchFamily="18" charset="0"/>
                <a:cs typeface="Times New Roman" panose="02020603050405020304" pitchFamily="18" charset="0"/>
              </a:rPr>
              <a:t>” in the “</a:t>
            </a:r>
            <a:r>
              <a:rPr lang="en-GB" b="1" dirty="0">
                <a:latin typeface="Times New Roman" panose="02020603050405020304" pitchFamily="18" charset="0"/>
                <a:cs typeface="Times New Roman" panose="02020603050405020304" pitchFamily="18" charset="0"/>
              </a:rPr>
              <a:t>Selected Facet” pane.</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A facet can be textured with respect to different </a:t>
            </a:r>
            <a:r>
              <a:rPr lang="en-GB" b="1" u="sng" dirty="0">
                <a:latin typeface="Times New Roman" panose="02020603050405020304" pitchFamily="18" charset="0"/>
                <a:cs typeface="Times New Roman" panose="02020603050405020304" pitchFamily="18" charset="0"/>
              </a:rPr>
              <a:t>parameters</a:t>
            </a:r>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desorption, reflection, absorption, transparent pass, velocity vectors </a:t>
            </a:r>
            <a:r>
              <a:rPr lang="en-GB" sz="1400" b="1" dirty="0">
                <a:latin typeface="Times New Roman" panose="02020603050405020304" pitchFamily="18" charset="0"/>
                <a:cs typeface="Times New Roman" panose="02020603050405020304" pitchFamily="18" charset="0"/>
              </a:rPr>
              <a:t>(angular coefficients is not used anymore)</a:t>
            </a:r>
          </a:p>
        </p:txBody>
      </p:sp>
      <p:pic>
        <p:nvPicPr>
          <p:cNvPr id="4" name="Picture 3"/>
          <p:cNvPicPr>
            <a:picLocks noChangeAspect="1"/>
          </p:cNvPicPr>
          <p:nvPr/>
        </p:nvPicPr>
        <p:blipFill>
          <a:blip r:embed="rId2"/>
          <a:stretch>
            <a:fillRect/>
          </a:stretch>
        </p:blipFill>
        <p:spPr>
          <a:xfrm>
            <a:off x="747763" y="1864960"/>
            <a:ext cx="7960640" cy="4475682"/>
          </a:xfrm>
          <a:prstGeom prst="rect">
            <a:avLst/>
          </a:prstGeom>
        </p:spPr>
      </p:pic>
      <p:cxnSp>
        <p:nvCxnSpPr>
          <p:cNvPr id="7" name="Straight Arrow Connector 6"/>
          <p:cNvCxnSpPr/>
          <p:nvPr/>
        </p:nvCxnSpPr>
        <p:spPr>
          <a:xfrm>
            <a:off x="747763" y="1222854"/>
            <a:ext cx="6875781" cy="3104597"/>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7623544" y="4210493"/>
            <a:ext cx="382772" cy="329609"/>
          </a:xfrm>
          <a:prstGeom prst="ellipse">
            <a:avLst/>
          </a:prstGeom>
          <a:noFill/>
          <a:ln w="381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3771072" y="1857681"/>
            <a:ext cx="3057525" cy="4314825"/>
          </a:xfrm>
          <a:prstGeom prst="rect">
            <a:avLst/>
          </a:prstGeom>
        </p:spPr>
      </p:pic>
      <p:sp>
        <p:nvSpPr>
          <p:cNvPr id="12" name="Rounded Rectangle 11"/>
          <p:cNvSpPr/>
          <p:nvPr/>
        </p:nvSpPr>
        <p:spPr>
          <a:xfrm>
            <a:off x="3880884" y="2675657"/>
            <a:ext cx="2860158" cy="563525"/>
          </a:xfrm>
          <a:prstGeom prst="roundRect">
            <a:avLst/>
          </a:prstGeom>
          <a:noFill/>
          <a:ln w="381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Arrow Connector 5"/>
          <p:cNvCxnSpPr>
            <a:endCxn id="12" idx="0"/>
          </p:cNvCxnSpPr>
          <p:nvPr/>
        </p:nvCxnSpPr>
        <p:spPr>
          <a:xfrm>
            <a:off x="5114260" y="1467292"/>
            <a:ext cx="196703" cy="1208365"/>
          </a:xfrm>
          <a:prstGeom prst="straightConnector1">
            <a:avLst/>
          </a:prstGeom>
          <a:ln>
            <a:solidFill>
              <a:schemeClr val="tx2"/>
            </a:solidFill>
            <a:prstDash val="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860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1"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childTnLst>
                          </p:cTn>
                        </p:par>
                        <p:par>
                          <p:cTn id="39" fill="hold">
                            <p:stCondLst>
                              <p:cond delay="1500"/>
                            </p:stCondLst>
                            <p:childTnLst>
                              <p:par>
                                <p:cTn id="40" presetID="16" presetClass="entr" presetSubtype="2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7) </a:t>
            </a:r>
            <a:r>
              <a:rPr lang="en-US" sz="1800" dirty="0">
                <a:latin typeface="Times New Roman" panose="02020603050405020304" pitchFamily="18" charset="0"/>
                <a:cs typeface="Times New Roman" panose="02020603050405020304" pitchFamily="18" charset="0"/>
              </a:rPr>
              <a:t>Textures: how to implement them and how to use them; memory management;</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341881"/>
            <a:ext cx="9144000" cy="1277273"/>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For the textured facets, a </a:t>
            </a:r>
            <a:r>
              <a:rPr lang="en-GB" b="1" dirty="0">
                <a:latin typeface="Times New Roman" panose="02020603050405020304" pitchFamily="18" charset="0"/>
                <a:cs typeface="Times New Roman" panose="02020603050405020304" pitchFamily="18" charset="0"/>
              </a:rPr>
              <a:t>square mesh</a:t>
            </a:r>
            <a:r>
              <a:rPr lang="en-GB" dirty="0">
                <a:latin typeface="Times New Roman" panose="02020603050405020304" pitchFamily="18" charset="0"/>
                <a:cs typeface="Times New Roman" panose="02020603050405020304" pitchFamily="18" charset="0"/>
              </a:rPr>
              <a:t> is created, which looks like this:</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The “</a:t>
            </a:r>
            <a:r>
              <a:rPr lang="en-GB" b="1" dirty="0">
                <a:latin typeface="Times New Roman" panose="02020603050405020304" pitchFamily="18" charset="0"/>
                <a:cs typeface="Times New Roman" panose="02020603050405020304" pitchFamily="18" charset="0"/>
              </a:rPr>
              <a:t>texture plotter</a:t>
            </a:r>
            <a:r>
              <a:rPr lang="en-GB" dirty="0">
                <a:latin typeface="Times New Roman" panose="02020603050405020304" pitchFamily="18" charset="0"/>
                <a:cs typeface="Times New Roman" panose="02020603050405020304" pitchFamily="18" charset="0"/>
              </a:rPr>
              <a:t>” in the “Tools” menu allows the user to read the individual values of each texture element</a:t>
            </a:r>
          </a:p>
          <a:p>
            <a:pPr>
              <a:spcAft>
                <a:spcPts val="300"/>
              </a:spcAft>
            </a:pP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87214" y="1896153"/>
            <a:ext cx="7348981" cy="4043104"/>
          </a:xfrm>
          <a:prstGeom prst="rect">
            <a:avLst/>
          </a:prstGeom>
        </p:spPr>
      </p:pic>
      <p:pic>
        <p:nvPicPr>
          <p:cNvPr id="5" name="Picture 4"/>
          <p:cNvPicPr>
            <a:picLocks noChangeAspect="1"/>
          </p:cNvPicPr>
          <p:nvPr/>
        </p:nvPicPr>
        <p:blipFill>
          <a:blip r:embed="rId3"/>
          <a:stretch>
            <a:fillRect/>
          </a:stretch>
        </p:blipFill>
        <p:spPr>
          <a:xfrm>
            <a:off x="5534246" y="1105578"/>
            <a:ext cx="3200400" cy="1581150"/>
          </a:xfrm>
          <a:prstGeom prst="rect">
            <a:avLst/>
          </a:prstGeom>
        </p:spPr>
      </p:pic>
      <p:cxnSp>
        <p:nvCxnSpPr>
          <p:cNvPr id="7" name="Straight Arrow Connector 6"/>
          <p:cNvCxnSpPr/>
          <p:nvPr/>
        </p:nvCxnSpPr>
        <p:spPr>
          <a:xfrm flipH="1">
            <a:off x="4316819" y="2349795"/>
            <a:ext cx="2211572" cy="97819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81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7) </a:t>
            </a:r>
            <a:r>
              <a:rPr lang="en-US" sz="1800" dirty="0">
                <a:latin typeface="Times New Roman" panose="02020603050405020304" pitchFamily="18" charset="0"/>
                <a:cs typeface="Times New Roman" panose="02020603050405020304" pitchFamily="18" charset="0"/>
              </a:rPr>
              <a:t>Textures: how to implement them and how to use them; memory management;</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373780"/>
            <a:ext cx="9144000" cy="1769715"/>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Pay attention to the </a:t>
            </a:r>
            <a:r>
              <a:rPr lang="en-GB" b="1" dirty="0">
                <a:latin typeface="Times New Roman" panose="02020603050405020304" pitchFamily="18" charset="0"/>
                <a:cs typeface="Times New Roman" panose="02020603050405020304" pitchFamily="18" charset="0"/>
              </a:rPr>
              <a:t>mesh element size </a:t>
            </a:r>
            <a:r>
              <a:rPr lang="en-GB" dirty="0">
                <a:latin typeface="Times New Roman" panose="02020603050405020304" pitchFamily="18" charset="0"/>
                <a:cs typeface="Times New Roman" panose="02020603050405020304" pitchFamily="18" charset="0"/>
              </a:rPr>
              <a:t>that you choose: the size of the corresponding texture plotter matrix </a:t>
            </a:r>
            <a:r>
              <a:rPr lang="en-GB" b="1" dirty="0">
                <a:latin typeface="Times New Roman" panose="02020603050405020304" pitchFamily="18" charset="0"/>
                <a:cs typeface="Times New Roman" panose="02020603050405020304" pitchFamily="18" charset="0"/>
              </a:rPr>
              <a:t>increases quadratically</a:t>
            </a:r>
            <a:r>
              <a:rPr lang="en-GB" dirty="0">
                <a:latin typeface="Times New Roman" panose="02020603050405020304" pitchFamily="18" charset="0"/>
                <a:cs typeface="Times New Roman" panose="02020603050405020304" pitchFamily="18" charset="0"/>
              </a:rPr>
              <a:t> with the reciprocal of the </a:t>
            </a:r>
            <a:r>
              <a:rPr lang="en-GB" b="1" u="sng" dirty="0">
                <a:latin typeface="Times New Roman" panose="02020603050405020304" pitchFamily="18" charset="0"/>
                <a:cs typeface="Times New Roman" panose="02020603050405020304" pitchFamily="18" charset="0"/>
              </a:rPr>
              <a:t>mesh element linear size</a:t>
            </a:r>
          </a:p>
          <a:p>
            <a:pPr marL="285750" indent="-285750">
              <a:spcAft>
                <a:spcPts val="300"/>
              </a:spcAft>
              <a:buFont typeface="Wingdings" panose="05000000000000000000" pitchFamily="2" charset="2"/>
              <a:buChar char="Ø"/>
            </a:pPr>
            <a:r>
              <a:rPr lang="en-GB" b="1" u="sng" dirty="0">
                <a:latin typeface="Times New Roman" panose="02020603050405020304" pitchFamily="18" charset="0"/>
                <a:cs typeface="Times New Roman" panose="02020603050405020304" pitchFamily="18" charset="0"/>
              </a:rPr>
              <a:t>Since ~ 2021 non-square texture elements are implemented too: </a:t>
            </a:r>
            <a:r>
              <a:rPr lang="en-GB" sz="1600" b="1" dirty="0">
                <a:latin typeface="Times New Roman" panose="02020603050405020304" pitchFamily="18" charset="0"/>
                <a:cs typeface="Times New Roman" panose="02020603050405020304" pitchFamily="18" charset="0"/>
              </a:rPr>
              <a:t>useful when simulating systems with one dimension much bigger than the other two, e.g. accelerator or gravitational wave detectors pipes</a:t>
            </a:r>
          </a:p>
          <a:p>
            <a:pPr>
              <a:spcAft>
                <a:spcPts val="300"/>
              </a:spcAft>
            </a:pPr>
            <a:endParaRPr lang="en-GB"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90878" y="1773583"/>
            <a:ext cx="3076575" cy="4343400"/>
          </a:xfrm>
          <a:prstGeom prst="rect">
            <a:avLst/>
          </a:prstGeom>
        </p:spPr>
      </p:pic>
      <p:pic>
        <p:nvPicPr>
          <p:cNvPr id="8" name="Picture 7"/>
          <p:cNvPicPr>
            <a:picLocks noChangeAspect="1"/>
          </p:cNvPicPr>
          <p:nvPr/>
        </p:nvPicPr>
        <p:blipFill>
          <a:blip r:embed="rId3"/>
          <a:stretch>
            <a:fillRect/>
          </a:stretch>
        </p:blipFill>
        <p:spPr>
          <a:xfrm>
            <a:off x="4011818" y="1773583"/>
            <a:ext cx="3086100" cy="4343400"/>
          </a:xfrm>
          <a:prstGeom prst="rect">
            <a:avLst/>
          </a:prstGeom>
        </p:spPr>
      </p:pic>
      <p:sp>
        <p:nvSpPr>
          <p:cNvPr id="9" name="Oval 8"/>
          <p:cNvSpPr/>
          <p:nvPr/>
        </p:nvSpPr>
        <p:spPr>
          <a:xfrm>
            <a:off x="993501" y="2277435"/>
            <a:ext cx="467833" cy="27644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2226213" y="2270347"/>
            <a:ext cx="467833" cy="27644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911984" y="3299954"/>
            <a:ext cx="623778" cy="27644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p:cNvSpPr/>
          <p:nvPr/>
        </p:nvSpPr>
        <p:spPr>
          <a:xfrm>
            <a:off x="2235794" y="3314131"/>
            <a:ext cx="467833" cy="27644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 20"/>
          <p:cNvSpPr/>
          <p:nvPr/>
        </p:nvSpPr>
        <p:spPr>
          <a:xfrm>
            <a:off x="4622760" y="2291606"/>
            <a:ext cx="467833" cy="27644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p:cNvSpPr/>
          <p:nvPr/>
        </p:nvSpPr>
        <p:spPr>
          <a:xfrm>
            <a:off x="5855472" y="2284518"/>
            <a:ext cx="467833" cy="27644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Oval 22"/>
          <p:cNvSpPr/>
          <p:nvPr/>
        </p:nvSpPr>
        <p:spPr>
          <a:xfrm>
            <a:off x="4541243" y="3314125"/>
            <a:ext cx="623778" cy="27644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Oval 23"/>
          <p:cNvSpPr/>
          <p:nvPr/>
        </p:nvSpPr>
        <p:spPr>
          <a:xfrm>
            <a:off x="5865053" y="3328302"/>
            <a:ext cx="467833" cy="27644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Straight Arrow Connector 13"/>
          <p:cNvCxnSpPr>
            <a:cxnSpLocks/>
          </p:cNvCxnSpPr>
          <p:nvPr/>
        </p:nvCxnSpPr>
        <p:spPr>
          <a:xfrm flipH="1">
            <a:off x="6173821" y="964848"/>
            <a:ext cx="590145" cy="130549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A06CA1A-DD97-357B-DEF3-23117A4D4063}"/>
              </a:ext>
            </a:extLst>
          </p:cNvPr>
          <p:cNvCxnSpPr>
            <a:cxnSpLocks/>
          </p:cNvCxnSpPr>
          <p:nvPr/>
        </p:nvCxnSpPr>
        <p:spPr>
          <a:xfrm flipH="1">
            <a:off x="2615435" y="961741"/>
            <a:ext cx="4148531" cy="130392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B2D047F-7A3F-AC52-CE4A-79BB76F4BC98}"/>
              </a:ext>
            </a:extLst>
          </p:cNvPr>
          <p:cNvSpPr txBox="1"/>
          <p:nvPr/>
        </p:nvSpPr>
        <p:spPr>
          <a:xfrm>
            <a:off x="7217923" y="1835285"/>
            <a:ext cx="1821331" cy="1477328"/>
          </a:xfrm>
          <a:prstGeom prst="rect">
            <a:avLst/>
          </a:prstGeom>
          <a:noFill/>
        </p:spPr>
        <p:txBody>
          <a:bodyPr wrap="square" rtlCol="0">
            <a:spAutoFit/>
          </a:bodyPr>
          <a:lstStyle/>
          <a:p>
            <a:pPr algn="ctr"/>
            <a:r>
              <a:rPr lang="en-US" dirty="0">
                <a:solidFill>
                  <a:srgbClr val="FF0000"/>
                </a:solidFill>
              </a:rPr>
              <a:t>Make sure the allocated memory is not too much for your computer!</a:t>
            </a:r>
            <a:endParaRPr lang="en-GB" dirty="0">
              <a:solidFill>
                <a:srgbClr val="FF0000"/>
              </a:solidFill>
            </a:endParaRPr>
          </a:p>
        </p:txBody>
      </p:sp>
    </p:spTree>
    <p:extLst>
      <p:ext uri="{BB962C8B-B14F-4D97-AF65-F5344CB8AC3E}">
        <p14:creationId xmlns:p14="http://schemas.microsoft.com/office/powerpoint/2010/main" val="191211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par>
                          <p:cTn id="28" fill="hold">
                            <p:stCondLst>
                              <p:cond delay="1500"/>
                            </p:stCondLst>
                            <p:childTnLst>
                              <p:par>
                                <p:cTn id="29" presetID="16" presetClass="entr" presetSubtype="2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par>
                          <p:cTn id="45" fill="hold">
                            <p:stCondLst>
                              <p:cond delay="1000"/>
                            </p:stCondLst>
                            <p:childTnLst>
                              <p:par>
                                <p:cTn id="46" presetID="16" presetClass="entr" presetSubtype="21"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par>
                          <p:cTn id="49" fill="hold">
                            <p:stCondLst>
                              <p:cond delay="1500"/>
                            </p:stCondLst>
                            <p:childTnLst>
                              <p:par>
                                <p:cTn id="50" presetID="16" presetClass="entr" presetSubtype="2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par>
                          <p:cTn id="53" fill="hold">
                            <p:stCondLst>
                              <p:cond delay="2000"/>
                            </p:stCondLst>
                            <p:childTnLst>
                              <p:par>
                                <p:cTn id="54" presetID="16" presetClass="entr" presetSubtype="21"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par>
                          <p:cTn id="57" fill="hold">
                            <p:stCondLst>
                              <p:cond delay="2500"/>
                            </p:stCondLst>
                            <p:childTnLst>
                              <p:par>
                                <p:cTn id="58" presetID="22" presetClass="entr" presetSubtype="4"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par>
                          <p:cTn id="61" fill="hold">
                            <p:stCondLst>
                              <p:cond delay="3000"/>
                            </p:stCondLst>
                            <p:childTnLst>
                              <p:par>
                                <p:cTn id="62" presetID="22" presetClass="entr" presetSubtype="4"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heel(1)">
                                      <p:cBhvr>
                                        <p:cTn id="6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21" grpId="0" animBg="1"/>
      <p:bldP spid="22" grpId="0" animBg="1"/>
      <p:bldP spid="23" grpId="0" animBg="1"/>
      <p:bldP spid="24"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8) Optimizations: multi-structured models, teleportation; taking advantage of symmetry axis and planes, speed optimization;</a:t>
            </a:r>
          </a:p>
        </p:txBody>
      </p:sp>
      <p:sp>
        <p:nvSpPr>
          <p:cNvPr id="3" name="TextBox 2"/>
          <p:cNvSpPr txBox="1"/>
          <p:nvPr/>
        </p:nvSpPr>
        <p:spPr>
          <a:xfrm>
            <a:off x="0" y="574332"/>
            <a:ext cx="8854831" cy="4570482"/>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Multi-structured models</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Multi-structure models are used in order to facilitate the analysis of vacuum systems which are made up of several parts (e.g. one long tube connecting two domes, can be split up in 3 elements (“</a:t>
            </a:r>
            <a:r>
              <a:rPr lang="en-GB" b="1" dirty="0">
                <a:latin typeface="Times New Roman" panose="02020603050405020304" pitchFamily="18" charset="0"/>
                <a:cs typeface="Times New Roman" panose="02020603050405020304" pitchFamily="18" charset="0"/>
              </a:rPr>
              <a:t>structures</a:t>
            </a:r>
            <a:r>
              <a:rPr lang="en-GB" dirty="0">
                <a:latin typeface="Times New Roman" panose="02020603050405020304" pitchFamily="18" charset="0"/>
                <a:cs typeface="Times New Roman" panose="02020603050405020304" pitchFamily="18" charset="0"/>
              </a:rPr>
              <a:t>”), the two domes and the tube within them).</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It is possible to tell Molflow+ not to calculate the intersections of each ray with every facet in the model, but </a:t>
            </a:r>
            <a:r>
              <a:rPr lang="en-GB" b="1" dirty="0">
                <a:latin typeface="Times New Roman" panose="02020603050405020304" pitchFamily="18" charset="0"/>
                <a:cs typeface="Times New Roman" panose="02020603050405020304" pitchFamily="18" charset="0"/>
              </a:rPr>
              <a:t>only with the facets belonging to the structure where the ray was originated</a:t>
            </a:r>
            <a:r>
              <a:rPr lang="en-GB" dirty="0">
                <a:latin typeface="Times New Roman" panose="02020603050405020304" pitchFamily="18" charset="0"/>
                <a:cs typeface="Times New Roman" panose="02020603050405020304" pitchFamily="18" charset="0"/>
              </a:rPr>
              <a:t>. If the ray happens to hit/cross the interface between one structure and another one adjacent to it (“</a:t>
            </a:r>
            <a:r>
              <a:rPr lang="en-GB" b="1" dirty="0">
                <a:latin typeface="Times New Roman" panose="02020603050405020304" pitchFamily="18" charset="0"/>
                <a:cs typeface="Times New Roman" panose="02020603050405020304" pitchFamily="18" charset="0"/>
              </a:rPr>
              <a:t>link</a:t>
            </a:r>
            <a:r>
              <a:rPr lang="en-GB" dirty="0">
                <a:latin typeface="Times New Roman" panose="02020603050405020304" pitchFamily="18" charset="0"/>
                <a:cs typeface="Times New Roman" panose="02020603050405020304" pitchFamily="18" charset="0"/>
              </a:rPr>
              <a:t>” facet), then and only then the algorithm looks for intersections of the traced ray inside of </a:t>
            </a:r>
            <a:r>
              <a:rPr lang="en-GB" b="1" dirty="0">
                <a:latin typeface="Times New Roman" panose="02020603050405020304" pitchFamily="18" charset="0"/>
                <a:cs typeface="Times New Roman" panose="02020603050405020304" pitchFamily="18" charset="0"/>
              </a:rPr>
              <a:t>the other structure</a:t>
            </a:r>
            <a:r>
              <a:rPr lang="en-GB" dirty="0">
                <a:latin typeface="Times New Roman" panose="02020603050405020304" pitchFamily="18" charset="0"/>
                <a:cs typeface="Times New Roman" panose="02020603050405020304" pitchFamily="18" charset="0"/>
              </a:rPr>
              <a:t>. </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When this procedure is implemented in a smart way, it is possible to save some time, and accelerate the computation. </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It is also useful when running/comparing different simulations where only a part of the model is subject to changes.</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 simple example follows:</a:t>
            </a: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05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8) Optimizations: multi-structured models, teleportation; taking advantage of symmetry axis and planes, speed optimization; </a:t>
            </a:r>
          </a:p>
        </p:txBody>
      </p:sp>
      <p:sp>
        <p:nvSpPr>
          <p:cNvPr id="3" name="TextBox 2"/>
          <p:cNvSpPr txBox="1"/>
          <p:nvPr/>
        </p:nvSpPr>
        <p:spPr>
          <a:xfrm>
            <a:off x="0" y="499903"/>
            <a:ext cx="8854831" cy="2000548"/>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Multi-structured models</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Three circular tubes connected in series: case 1 (left) is with </a:t>
            </a:r>
            <a:r>
              <a:rPr lang="en-GB" b="1" dirty="0">
                <a:latin typeface="Times New Roman" panose="02020603050405020304" pitchFamily="18" charset="0"/>
                <a:cs typeface="Times New Roman" panose="02020603050405020304" pitchFamily="18" charset="0"/>
              </a:rPr>
              <a:t>one structure only</a:t>
            </a:r>
            <a:r>
              <a:rPr lang="en-GB" dirty="0">
                <a:latin typeface="Times New Roman" panose="02020603050405020304" pitchFamily="18" charset="0"/>
                <a:cs typeface="Times New Roman" panose="02020603050405020304" pitchFamily="18" charset="0"/>
              </a:rPr>
              <a:t>.</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case 2 (right) with </a:t>
            </a:r>
            <a:r>
              <a:rPr lang="en-GB" b="1" dirty="0">
                <a:latin typeface="Times New Roman" panose="02020603050405020304" pitchFamily="18" charset="0"/>
                <a:cs typeface="Times New Roman" panose="02020603050405020304" pitchFamily="18" charset="0"/>
              </a:rPr>
              <a:t>3 independent structures</a:t>
            </a:r>
            <a:r>
              <a:rPr lang="en-GB" dirty="0">
                <a:latin typeface="Times New Roman" panose="02020603050405020304" pitchFamily="18" charset="0"/>
                <a:cs typeface="Times New Roman" panose="02020603050405020304" pitchFamily="18" charset="0"/>
              </a:rPr>
              <a:t> linked at the common round openings of each tube (1</a:t>
            </a:r>
            <a:r>
              <a:rPr lang="en-GB" dirty="0">
                <a:latin typeface="Times New Roman" panose="02020603050405020304" pitchFamily="18" charset="0"/>
                <a:cs typeface="Times New Roman" panose="02020603050405020304" pitchFamily="18" charset="0"/>
                <a:sym typeface="Wingdings" panose="05000000000000000000" pitchFamily="2" charset="2"/>
              </a:rPr>
              <a:t>2 and 23). </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sym typeface="Wingdings" panose="05000000000000000000" pitchFamily="2" charset="2"/>
              </a:rPr>
              <a:t>Notice the increased computational speed of case 2, ~ 30% higher.</a:t>
            </a: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89099" y="2167542"/>
            <a:ext cx="3423682" cy="3985024"/>
          </a:xfrm>
          <a:prstGeom prst="rect">
            <a:avLst/>
          </a:prstGeom>
          <a:ln>
            <a:solidFill>
              <a:srgbClr val="FF0000"/>
            </a:solidFill>
          </a:ln>
        </p:spPr>
      </p:pic>
      <p:pic>
        <p:nvPicPr>
          <p:cNvPr id="5" name="Picture 4"/>
          <p:cNvPicPr>
            <a:picLocks noChangeAspect="1"/>
          </p:cNvPicPr>
          <p:nvPr/>
        </p:nvPicPr>
        <p:blipFill>
          <a:blip r:embed="rId3"/>
          <a:stretch>
            <a:fillRect/>
          </a:stretch>
        </p:blipFill>
        <p:spPr>
          <a:xfrm>
            <a:off x="2284511" y="4808590"/>
            <a:ext cx="1962150" cy="1600200"/>
          </a:xfrm>
          <a:prstGeom prst="rect">
            <a:avLst/>
          </a:prstGeom>
          <a:ln>
            <a:solidFill>
              <a:srgbClr val="FF0000"/>
            </a:solidFill>
          </a:ln>
        </p:spPr>
      </p:pic>
      <p:pic>
        <p:nvPicPr>
          <p:cNvPr id="6" name="Picture 5"/>
          <p:cNvPicPr>
            <a:picLocks noChangeAspect="1"/>
          </p:cNvPicPr>
          <p:nvPr/>
        </p:nvPicPr>
        <p:blipFill>
          <a:blip r:embed="rId4"/>
          <a:stretch>
            <a:fillRect/>
          </a:stretch>
        </p:blipFill>
        <p:spPr>
          <a:xfrm>
            <a:off x="4976038" y="2167542"/>
            <a:ext cx="3423682" cy="3987523"/>
          </a:xfrm>
          <a:prstGeom prst="rect">
            <a:avLst/>
          </a:prstGeom>
          <a:ln>
            <a:solidFill>
              <a:schemeClr val="tx2"/>
            </a:solidFill>
          </a:ln>
        </p:spPr>
      </p:pic>
      <p:pic>
        <p:nvPicPr>
          <p:cNvPr id="7" name="Picture 6"/>
          <p:cNvPicPr>
            <a:picLocks noChangeAspect="1"/>
          </p:cNvPicPr>
          <p:nvPr/>
        </p:nvPicPr>
        <p:blipFill>
          <a:blip r:embed="rId5"/>
          <a:stretch>
            <a:fillRect/>
          </a:stretch>
        </p:blipFill>
        <p:spPr>
          <a:xfrm>
            <a:off x="6845056" y="4799065"/>
            <a:ext cx="2009775" cy="1609725"/>
          </a:xfrm>
          <a:prstGeom prst="rect">
            <a:avLst/>
          </a:prstGeom>
          <a:ln>
            <a:solidFill>
              <a:schemeClr val="tx2"/>
            </a:solidFill>
          </a:ln>
        </p:spPr>
      </p:pic>
      <p:cxnSp>
        <p:nvCxnSpPr>
          <p:cNvPr id="9" name="Straight Arrow Connector 8"/>
          <p:cNvCxnSpPr/>
          <p:nvPr/>
        </p:nvCxnSpPr>
        <p:spPr>
          <a:xfrm>
            <a:off x="1605516" y="1765005"/>
            <a:ext cx="4550735" cy="256874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31939" y="1765005"/>
            <a:ext cx="4432387" cy="158571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2531939" y="5371594"/>
            <a:ext cx="1467293" cy="606056"/>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7116296" y="5371594"/>
            <a:ext cx="1467293" cy="606056"/>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996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 calcmode="lin" valueType="num">
                                      <p:cBhvr additive="base">
                                        <p:cTn id="4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500"/>
                                        <p:tgtEl>
                                          <p:spTgt spid="7"/>
                                        </p:tgtEl>
                                      </p:cBhvr>
                                    </p:animEffect>
                                  </p:childTnLst>
                                </p:cTn>
                              </p:par>
                            </p:childTnLst>
                          </p:cTn>
                        </p:par>
                        <p:par>
                          <p:cTn id="54" fill="hold">
                            <p:stCondLst>
                              <p:cond delay="1500"/>
                            </p:stCondLst>
                            <p:childTnLst>
                              <p:par>
                                <p:cTn id="55" presetID="22" presetClass="entr" presetSubtype="4"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par>
                          <p:cTn id="58" fill="hold">
                            <p:stCondLst>
                              <p:cond delay="2000"/>
                            </p:stCondLst>
                            <p:childTnLst>
                              <p:par>
                                <p:cTn id="59" presetID="22" presetClass="entr" presetSubtype="4"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8) Optimizations: multi-structured models</a:t>
            </a:r>
            <a:r>
              <a:rPr lang="en-GB" sz="1800">
                <a:latin typeface="Times New Roman" panose="02020603050405020304" pitchFamily="18" charset="0"/>
                <a:cs typeface="Times New Roman" panose="02020603050405020304" pitchFamily="18" charset="0"/>
              </a:rPr>
              <a:t>, teleportation; taking </a:t>
            </a:r>
            <a:r>
              <a:rPr lang="en-GB" sz="1800" dirty="0">
                <a:latin typeface="Times New Roman" panose="02020603050405020304" pitchFamily="18" charset="0"/>
                <a:cs typeface="Times New Roman" panose="02020603050405020304" pitchFamily="18" charset="0"/>
              </a:rPr>
              <a:t>advantage of symmetry axis and planes</a:t>
            </a:r>
            <a:r>
              <a:rPr lang="en-GB" sz="1800">
                <a:latin typeface="Times New Roman" panose="02020603050405020304" pitchFamily="18" charset="0"/>
                <a:cs typeface="Times New Roman" panose="02020603050405020304" pitchFamily="18" charset="0"/>
              </a:rPr>
              <a:t>, speed optimization; </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484791"/>
            <a:ext cx="9144000" cy="1923604"/>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Teleportation</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In Molflow+ the term “</a:t>
            </a:r>
            <a:r>
              <a:rPr lang="en-GB" b="1" dirty="0">
                <a:latin typeface="Times New Roman" panose="02020603050405020304" pitchFamily="18" charset="0"/>
                <a:cs typeface="Times New Roman" panose="02020603050405020304" pitchFamily="18" charset="0"/>
              </a:rPr>
              <a:t>teleportation</a:t>
            </a:r>
            <a:r>
              <a:rPr lang="en-GB" dirty="0">
                <a:latin typeface="Times New Roman" panose="02020603050405020304" pitchFamily="18" charset="0"/>
                <a:cs typeface="Times New Roman" panose="02020603050405020304" pitchFamily="18" charset="0"/>
              </a:rPr>
              <a:t>” is used when some facets link other facets which are </a:t>
            </a:r>
            <a:r>
              <a:rPr lang="en-GB" b="1" dirty="0">
                <a:latin typeface="Times New Roman" panose="02020603050405020304" pitchFamily="18" charset="0"/>
                <a:cs typeface="Times New Roman" panose="02020603050405020304" pitchFamily="18" charset="0"/>
              </a:rPr>
              <a:t>not physically adjacent and connected</a:t>
            </a:r>
            <a:r>
              <a:rPr lang="en-GB" dirty="0">
                <a:latin typeface="Times New Roman" panose="02020603050405020304" pitchFamily="18" charset="0"/>
                <a:cs typeface="Times New Roman" panose="02020603050405020304" pitchFamily="18" charset="0"/>
              </a:rPr>
              <a:t> to them. In the previous example with 3 structures in series, we can put them </a:t>
            </a:r>
            <a:r>
              <a:rPr lang="en-GB" b="1" dirty="0">
                <a:latin typeface="Times New Roman" panose="02020603050405020304" pitchFamily="18" charset="0"/>
                <a:cs typeface="Times New Roman" panose="02020603050405020304" pitchFamily="18" charset="0"/>
              </a:rPr>
              <a:t>side-by-side</a:t>
            </a:r>
            <a:r>
              <a:rPr lang="en-GB" dirty="0">
                <a:latin typeface="Times New Roman" panose="02020603050405020304" pitchFamily="18" charset="0"/>
                <a:cs typeface="Times New Roman" panose="02020603050405020304" pitchFamily="18" charset="0"/>
              </a:rPr>
              <a:t> and connect the end of each one with the entrance of the following one: 1</a:t>
            </a:r>
            <a:r>
              <a:rPr lang="en-GB" dirty="0">
                <a:latin typeface="Times New Roman" panose="02020603050405020304" pitchFamily="18" charset="0"/>
                <a:cs typeface="Times New Roman" panose="02020603050405020304" pitchFamily="18" charset="0"/>
                <a:sym typeface="Wingdings" panose="05000000000000000000" pitchFamily="2" charset="2"/>
              </a:rPr>
              <a:t>  </a:t>
            </a:r>
            <a:r>
              <a:rPr lang="en-GB" dirty="0">
                <a:latin typeface="Times New Roman" panose="02020603050405020304" pitchFamily="18" charset="0"/>
                <a:cs typeface="Times New Roman" panose="02020603050405020304" pitchFamily="18" charset="0"/>
              </a:rPr>
              <a:t>2, 2</a:t>
            </a:r>
            <a:r>
              <a:rPr lang="en-GB" dirty="0">
                <a:latin typeface="Times New Roman" panose="02020603050405020304" pitchFamily="18" charset="0"/>
                <a:cs typeface="Times New Roman" panose="02020603050405020304" pitchFamily="18" charset="0"/>
                <a:sym typeface="Wingdings" panose="05000000000000000000" pitchFamily="2" charset="2"/>
              </a:rPr>
              <a:t>  </a:t>
            </a:r>
            <a:r>
              <a:rPr lang="en-GB" dirty="0">
                <a:latin typeface="Times New Roman" panose="02020603050405020304" pitchFamily="18" charset="0"/>
                <a:cs typeface="Times New Roman" panose="02020603050405020304" pitchFamily="18" charset="0"/>
              </a:rPr>
              <a:t>3: </a:t>
            </a:r>
            <a:r>
              <a:rPr lang="en-GB" b="1" dirty="0">
                <a:latin typeface="Times New Roman" panose="02020603050405020304" pitchFamily="18" charset="0"/>
                <a:cs typeface="Times New Roman" panose="02020603050405020304" pitchFamily="18" charset="0"/>
              </a:rPr>
              <a:t>same speed as for the 3 structures simply linked </a:t>
            </a:r>
            <a:r>
              <a:rPr lang="en-GB" sz="1400" b="1" dirty="0">
                <a:latin typeface="Times New Roman" panose="02020603050405020304" pitchFamily="18" charset="0"/>
                <a:cs typeface="Times New Roman" panose="02020603050405020304" pitchFamily="18" charset="0"/>
              </a:rPr>
              <a:t>(case 2 before)</a:t>
            </a: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69259" y="2030818"/>
            <a:ext cx="6273685" cy="4072269"/>
          </a:xfrm>
          <a:prstGeom prst="rect">
            <a:avLst/>
          </a:prstGeom>
        </p:spPr>
      </p:pic>
      <p:cxnSp>
        <p:nvCxnSpPr>
          <p:cNvPr id="11" name="Straight Arrow Connector 10"/>
          <p:cNvCxnSpPr/>
          <p:nvPr/>
        </p:nvCxnSpPr>
        <p:spPr>
          <a:xfrm>
            <a:off x="1892595" y="2800853"/>
            <a:ext cx="1307805" cy="258985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918097" y="2879677"/>
            <a:ext cx="1307805" cy="258985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6559624" y="3978790"/>
            <a:ext cx="2000250" cy="2076450"/>
          </a:xfrm>
          <a:prstGeom prst="rect">
            <a:avLst/>
          </a:prstGeom>
        </p:spPr>
      </p:pic>
      <p:sp>
        <p:nvSpPr>
          <p:cNvPr id="15" name="Oval 14"/>
          <p:cNvSpPr/>
          <p:nvPr/>
        </p:nvSpPr>
        <p:spPr>
          <a:xfrm>
            <a:off x="6749238" y="4959170"/>
            <a:ext cx="1467293" cy="606056"/>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108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8) Optimizations: multi-structured models</a:t>
            </a:r>
            <a:r>
              <a:rPr lang="en-GB" sz="1800">
                <a:latin typeface="Times New Roman" panose="02020603050405020304" pitchFamily="18" charset="0"/>
                <a:cs typeface="Times New Roman" panose="02020603050405020304" pitchFamily="18" charset="0"/>
              </a:rPr>
              <a:t>, teleportation; taking </a:t>
            </a:r>
            <a:r>
              <a:rPr lang="en-GB" sz="1800" dirty="0">
                <a:latin typeface="Times New Roman" panose="02020603050405020304" pitchFamily="18" charset="0"/>
                <a:cs typeface="Times New Roman" panose="02020603050405020304" pitchFamily="18" charset="0"/>
              </a:rPr>
              <a:t>advantage of symmetry axis and planes</a:t>
            </a:r>
            <a:r>
              <a:rPr lang="en-GB" sz="1800">
                <a:latin typeface="Times New Roman" panose="02020603050405020304" pitchFamily="18" charset="0"/>
                <a:cs typeface="Times New Roman" panose="02020603050405020304" pitchFamily="18" charset="0"/>
              </a:rPr>
              <a:t>, speed optimization; </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484791"/>
            <a:ext cx="9144000" cy="3185487"/>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Symmetry axis and planes</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Whenever a symmetry axis or plane are present, it is possible to simplify and greatly </a:t>
            </a:r>
            <a:r>
              <a:rPr lang="en-GB" b="1" dirty="0">
                <a:latin typeface="Times New Roman" panose="02020603050405020304" pitchFamily="18" charset="0"/>
                <a:cs typeface="Times New Roman" panose="02020603050405020304" pitchFamily="18" charset="0"/>
              </a:rPr>
              <a:t>reduce the number of facets</a:t>
            </a:r>
            <a:r>
              <a:rPr lang="en-GB" dirty="0">
                <a:latin typeface="Times New Roman" panose="02020603050405020304" pitchFamily="18" charset="0"/>
                <a:cs typeface="Times New Roman" panose="02020603050405020304" pitchFamily="18" charset="0"/>
              </a:rPr>
              <a:t> (but not necessarily the computational speed) by taking advantage of these symmetries.</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Example: The “slice” (on the right) of the round tube gets the </a:t>
            </a:r>
            <a:r>
              <a:rPr lang="en-GB" b="1" u="sng" dirty="0">
                <a:latin typeface="Times New Roman" panose="02020603050405020304" pitchFamily="18" charset="0"/>
                <a:cs typeface="Times New Roman" panose="02020603050405020304" pitchFamily="18" charset="0"/>
              </a:rPr>
              <a:t>same transmission probability </a:t>
            </a:r>
            <a:r>
              <a:rPr lang="en-GB" dirty="0">
                <a:latin typeface="Times New Roman" panose="02020603050405020304" pitchFamily="18" charset="0"/>
                <a:cs typeface="Times New Roman" panose="02020603050405020304" pitchFamily="18" charset="0"/>
              </a:rPr>
              <a:t>as for the whole tube. </a:t>
            </a:r>
          </a:p>
          <a:p>
            <a:pPr marL="285750" indent="-285750">
              <a:spcAft>
                <a:spcPts val="300"/>
              </a:spcAft>
              <a:buFont typeface="Wingdings" panose="05000000000000000000" pitchFamily="2" charset="2"/>
              <a:buChar char="Ø"/>
            </a:pPr>
            <a:r>
              <a:rPr lang="en-GB" dirty="0">
                <a:latin typeface="Times New Roman" panose="02020603050405020304" pitchFamily="18" charset="0"/>
                <a:cs typeface="Times New Roman" panose="02020603050405020304" pitchFamily="18" charset="0"/>
              </a:rPr>
              <a:t>The reflection on the two virtual</a:t>
            </a:r>
          </a:p>
          <a:p>
            <a:pPr>
              <a:spcAft>
                <a:spcPts val="300"/>
              </a:spcAft>
            </a:pPr>
            <a:r>
              <a:rPr lang="en-GB" dirty="0">
                <a:latin typeface="Times New Roman" panose="02020603050405020304" pitchFamily="18" charset="0"/>
                <a:cs typeface="Times New Roman" panose="02020603050405020304" pitchFamily="18" charset="0"/>
              </a:rPr>
              <a:t>     facets highlighted in red is set to </a:t>
            </a:r>
          </a:p>
          <a:p>
            <a:pPr>
              <a:spcAft>
                <a:spcPts val="300"/>
              </a:spcAft>
            </a:pPr>
            <a:r>
              <a:rPr lang="en-GB" dirty="0">
                <a:latin typeface="Times New Roman" panose="02020603050405020304" pitchFamily="18" charset="0"/>
                <a:cs typeface="Times New Roman" panose="02020603050405020304" pitchFamily="18" charset="0"/>
              </a:rPr>
              <a:t>     “</a:t>
            </a:r>
            <a:r>
              <a:rPr lang="en-GB" b="1" u="sng" dirty="0">
                <a:latin typeface="Times New Roman" panose="02020603050405020304" pitchFamily="18" charset="0"/>
                <a:cs typeface="Times New Roman" panose="02020603050405020304" pitchFamily="18" charset="0"/>
              </a:rPr>
              <a:t>mirror</a:t>
            </a:r>
            <a:r>
              <a:rPr lang="en-GB" dirty="0">
                <a:latin typeface="Times New Roman" panose="02020603050405020304" pitchFamily="18" charset="0"/>
                <a:cs typeface="Times New Roman" panose="02020603050405020304" pitchFamily="18" charset="0"/>
              </a:rPr>
              <a:t>” (or they could be </a:t>
            </a:r>
          </a:p>
          <a:p>
            <a:pPr>
              <a:spcAft>
                <a:spcPts val="300"/>
              </a:spcAft>
            </a:pPr>
            <a:r>
              <a:rPr lang="en-GB" dirty="0">
                <a:latin typeface="Times New Roman" panose="02020603050405020304" pitchFamily="18" charset="0"/>
                <a:cs typeface="Times New Roman" panose="02020603050405020304" pitchFamily="18" charset="0"/>
              </a:rPr>
              <a:t>     teleported one to each other)</a:t>
            </a:r>
          </a:p>
        </p:txBody>
      </p:sp>
      <p:pic>
        <p:nvPicPr>
          <p:cNvPr id="5" name="Picture 4"/>
          <p:cNvPicPr>
            <a:picLocks noChangeAspect="1"/>
          </p:cNvPicPr>
          <p:nvPr/>
        </p:nvPicPr>
        <p:blipFill>
          <a:blip r:embed="rId2"/>
          <a:stretch>
            <a:fillRect/>
          </a:stretch>
        </p:blipFill>
        <p:spPr>
          <a:xfrm>
            <a:off x="3766584" y="2105912"/>
            <a:ext cx="5029422" cy="3914251"/>
          </a:xfrm>
          <a:prstGeom prst="rect">
            <a:avLst/>
          </a:prstGeom>
        </p:spPr>
      </p:pic>
      <p:pic>
        <p:nvPicPr>
          <p:cNvPr id="6" name="Picture 5"/>
          <p:cNvPicPr>
            <a:picLocks noChangeAspect="1"/>
          </p:cNvPicPr>
          <p:nvPr/>
        </p:nvPicPr>
        <p:blipFill>
          <a:blip r:embed="rId3"/>
          <a:stretch>
            <a:fillRect/>
          </a:stretch>
        </p:blipFill>
        <p:spPr>
          <a:xfrm>
            <a:off x="1053066" y="3572718"/>
            <a:ext cx="2019300" cy="3114675"/>
          </a:xfrm>
          <a:prstGeom prst="rect">
            <a:avLst/>
          </a:prstGeom>
        </p:spPr>
      </p:pic>
      <p:cxnSp>
        <p:nvCxnSpPr>
          <p:cNvPr id="13" name="Straight Arrow Connector 12"/>
          <p:cNvCxnSpPr/>
          <p:nvPr/>
        </p:nvCxnSpPr>
        <p:spPr>
          <a:xfrm flipH="1">
            <a:off x="2979316" y="2052087"/>
            <a:ext cx="4367784" cy="421394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1726903" y="6156008"/>
            <a:ext cx="1467293" cy="606056"/>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stretch>
            <a:fillRect/>
          </a:stretch>
        </p:blipFill>
        <p:spPr>
          <a:xfrm>
            <a:off x="3567223" y="2077534"/>
            <a:ext cx="2635916" cy="3690282"/>
          </a:xfrm>
          <a:prstGeom prst="rect">
            <a:avLst/>
          </a:prstGeom>
        </p:spPr>
      </p:pic>
      <p:cxnSp>
        <p:nvCxnSpPr>
          <p:cNvPr id="17" name="Straight Arrow Connector 16"/>
          <p:cNvCxnSpPr/>
          <p:nvPr/>
        </p:nvCxnSpPr>
        <p:spPr>
          <a:xfrm>
            <a:off x="1139884" y="3264197"/>
            <a:ext cx="3538440" cy="92277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31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6" presetClass="entr" presetSubtype="21"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childTnLst>
                          </p:cTn>
                        </p:par>
                        <p:par>
                          <p:cTn id="61" fill="hold">
                            <p:stCondLst>
                              <p:cond delay="1000"/>
                            </p:stCondLst>
                            <p:childTnLst>
                              <p:par>
                                <p:cTn id="62" presetID="16" presetClass="entr" presetSubtype="21"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9) </a:t>
            </a:r>
            <a:r>
              <a:rPr lang="en-US" sz="1800" dirty="0">
                <a:latin typeface="Times New Roman" panose="02020603050405020304" pitchFamily="18" charset="0"/>
                <a:cs typeface="Times New Roman" panose="02020603050405020304" pitchFamily="18" charset="0"/>
              </a:rPr>
              <a:t>Time-dependent simulations: what you can do and what you can't (yet); Time-dependent parameters;</a:t>
            </a:r>
            <a:br>
              <a:rPr lang="en-GB" sz="1800" dirty="0">
                <a:latin typeface="Times New Roman" panose="02020603050405020304" pitchFamily="18" charset="0"/>
                <a:cs typeface="Times New Roman" panose="02020603050405020304" pitchFamily="18" charset="0"/>
              </a:rPr>
            </a:br>
            <a:endParaRPr lang="en-GB"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0" y="489098"/>
            <a:ext cx="9144000" cy="5924699"/>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Why time dependent and how</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Starting from version 2.4, Molflow+ has been </a:t>
            </a:r>
            <a:r>
              <a:rPr lang="en-GB" b="1" dirty="0">
                <a:latin typeface="Times New Roman" panose="02020603050405020304" pitchFamily="18" charset="0"/>
                <a:cs typeface="Times New Roman" panose="02020603050405020304" pitchFamily="18" charset="0"/>
              </a:rPr>
              <a:t>extended to the time domain as well</a:t>
            </a:r>
            <a:r>
              <a:rPr lang="en-GB" dirty="0">
                <a:latin typeface="Times New Roman" panose="02020603050405020304" pitchFamily="18" charset="0"/>
                <a:cs typeface="Times New Roman" panose="02020603050405020304" pitchFamily="18" charset="0"/>
              </a:rPr>
              <a:t>. The idea is that once we keep track of the molecular speeds</a:t>
            </a:r>
            <a:r>
              <a:rPr lang="en-GB" b="1" dirty="0">
                <a:latin typeface="Times New Roman" panose="02020603050405020304" pitchFamily="18" charset="0"/>
                <a:cs typeface="Times New Roman" panose="02020603050405020304" pitchFamily="18" charset="0"/>
              </a:rPr>
              <a:t>, it is possible to determine when each hit happens. </a:t>
            </a:r>
            <a:r>
              <a:rPr lang="en-GB" dirty="0">
                <a:latin typeface="Times New Roman" panose="02020603050405020304" pitchFamily="18" charset="0"/>
                <a:cs typeface="Times New Roman" panose="02020603050405020304" pitchFamily="18" charset="0"/>
              </a:rPr>
              <a:t>A new menu has been introduced.</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Then, on every facet, instead of calculating the statistics with every registered hit, </a:t>
            </a:r>
            <a:r>
              <a:rPr lang="en-GB" b="1" dirty="0">
                <a:latin typeface="Times New Roman" panose="02020603050405020304" pitchFamily="18" charset="0"/>
                <a:cs typeface="Times New Roman" panose="02020603050405020304" pitchFamily="18" charset="0"/>
              </a:rPr>
              <a:t>we take into account only those that happen at a certain time interval (“</a:t>
            </a:r>
            <a:r>
              <a:rPr lang="en-GB" b="1" i="1" dirty="0">
                <a:latin typeface="Times New Roman" panose="02020603050405020304" pitchFamily="18" charset="0"/>
                <a:cs typeface="Times New Roman" panose="02020603050405020304" pitchFamily="18" charset="0"/>
              </a:rPr>
              <a:t>moment</a:t>
            </a:r>
            <a:r>
              <a:rPr lang="en-GB" b="1"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 and doing so we can obtain the value of some physical variables at that moment. </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algorithm is very similar to that of the steady-state simulations explained before, but some corrections and fine-tuning is applied.</a:t>
            </a:r>
          </a:p>
          <a:p>
            <a:pPr>
              <a:spcAft>
                <a:spcPts val="300"/>
              </a:spcAft>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Parameters</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first thing to elaborate is the concept of </a:t>
            </a:r>
            <a:r>
              <a:rPr lang="en-GB" b="1" dirty="0">
                <a:latin typeface="Times New Roman" panose="02020603050405020304" pitchFamily="18" charset="0"/>
                <a:cs typeface="Times New Roman" panose="02020603050405020304" pitchFamily="18" charset="0"/>
              </a:rPr>
              <a:t>time-dependent parameters</a:t>
            </a:r>
            <a:r>
              <a:rPr lang="en-GB" dirty="0">
                <a:latin typeface="Times New Roman" panose="02020603050405020304" pitchFamily="18" charset="0"/>
                <a:cs typeface="Times New Roman" panose="02020603050405020304" pitchFamily="18" charset="0"/>
              </a:rPr>
              <a:t>. </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Starting from version 2.6, each facet’s </a:t>
            </a:r>
            <a:r>
              <a:rPr lang="en-GB" b="1" dirty="0">
                <a:latin typeface="Times New Roman" panose="02020603050405020304" pitchFamily="18" charset="0"/>
                <a:cs typeface="Times New Roman" panose="02020603050405020304" pitchFamily="18" charset="0"/>
              </a:rPr>
              <a:t>sticking factor</a:t>
            </a:r>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opacity</a:t>
            </a:r>
            <a:r>
              <a:rPr lang="en-GB" dirty="0">
                <a:latin typeface="Times New Roman" panose="02020603050405020304" pitchFamily="18" charset="0"/>
                <a:cs typeface="Times New Roman" panose="02020603050405020304" pitchFamily="18" charset="0"/>
              </a:rPr>
              <a:t> and </a:t>
            </a:r>
            <a:r>
              <a:rPr lang="en-GB" b="1" dirty="0">
                <a:latin typeface="Times New Roman" panose="02020603050405020304" pitchFamily="18" charset="0"/>
                <a:cs typeface="Times New Roman" panose="02020603050405020304" pitchFamily="18" charset="0"/>
              </a:rPr>
              <a:t>outgassing rate</a:t>
            </a:r>
            <a:r>
              <a:rPr lang="en-GB" dirty="0">
                <a:latin typeface="Times New Roman" panose="02020603050405020304" pitchFamily="18" charset="0"/>
                <a:cs typeface="Times New Roman" panose="02020603050405020304" pitchFamily="18" charset="0"/>
              </a:rPr>
              <a:t> values can be either a constant value, or a time-dependent parameter.</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 the latter case</a:t>
            </a:r>
            <a:r>
              <a:rPr lang="en-GB" b="1" dirty="0">
                <a:latin typeface="Times New Roman" panose="02020603050405020304" pitchFamily="18" charset="0"/>
                <a:cs typeface="Times New Roman" panose="02020603050405020304" pitchFamily="18" charset="0"/>
              </a:rPr>
              <a:t>, the user enters the name of the parameter in the textbox corresponding to the physical property of the facet (see next slide).</a:t>
            </a: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Then he/she proceeds to </a:t>
            </a:r>
            <a:r>
              <a:rPr lang="en-GB" b="1" dirty="0">
                <a:latin typeface="Times New Roman" panose="02020603050405020304" pitchFamily="18" charset="0"/>
                <a:cs typeface="Times New Roman" panose="02020603050405020304" pitchFamily="18" charset="0"/>
              </a:rPr>
              <a:t>define the parameter by entering a list of time moments and the corresponding parameter values.</a:t>
            </a:r>
          </a:p>
          <a:p>
            <a:endParaRPr lang="en-GB" dirty="0"/>
          </a:p>
        </p:txBody>
      </p:sp>
      <p:pic>
        <p:nvPicPr>
          <p:cNvPr id="7" name="Picture 6"/>
          <p:cNvPicPr>
            <a:picLocks noChangeAspect="1"/>
          </p:cNvPicPr>
          <p:nvPr/>
        </p:nvPicPr>
        <p:blipFill>
          <a:blip r:embed="rId2"/>
          <a:stretch>
            <a:fillRect/>
          </a:stretch>
        </p:blipFill>
        <p:spPr>
          <a:xfrm>
            <a:off x="4729655" y="536396"/>
            <a:ext cx="4105275" cy="1181100"/>
          </a:xfrm>
          <a:prstGeom prst="rect">
            <a:avLst/>
          </a:prstGeom>
        </p:spPr>
      </p:pic>
      <p:sp>
        <p:nvSpPr>
          <p:cNvPr id="10" name="Oval 9"/>
          <p:cNvSpPr/>
          <p:nvPr/>
        </p:nvSpPr>
        <p:spPr>
          <a:xfrm>
            <a:off x="7192038" y="1116313"/>
            <a:ext cx="1218315" cy="180859"/>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234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additive="base">
                                        <p:cTn id="4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 calcmode="lin" valueType="num">
                                      <p:cBhvr additive="base">
                                        <p:cTn id="5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 calcmode="lin" valueType="num">
                                      <p:cBhvr additive="base">
                                        <p:cTn id="5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 calcmode="lin" valueType="num">
                                      <p:cBhvr additive="base">
                                        <p:cTn id="64"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9) </a:t>
            </a:r>
            <a:r>
              <a:rPr lang="en-US" sz="1800" dirty="0">
                <a:latin typeface="Times New Roman" panose="02020603050405020304" pitchFamily="18" charset="0"/>
                <a:cs typeface="Times New Roman" panose="02020603050405020304" pitchFamily="18" charset="0"/>
              </a:rPr>
              <a:t>Time-dependent simulations: what you can do and what you can't (yet); Time-dependent parameters;</a:t>
            </a:r>
            <a:br>
              <a:rPr lang="en-GB" sz="1800" dirty="0">
                <a:latin typeface="Times New Roman" panose="02020603050405020304" pitchFamily="18" charset="0"/>
                <a:cs typeface="Times New Roman" panose="02020603050405020304" pitchFamily="18" charset="0"/>
              </a:rPr>
            </a:br>
            <a:endParaRPr lang="en-GB" sz="1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485714" y="2249153"/>
            <a:ext cx="3807205" cy="2178143"/>
          </a:xfrm>
          <a:prstGeom prst="rect">
            <a:avLst/>
          </a:prstGeom>
        </p:spPr>
      </p:pic>
      <p:sp>
        <p:nvSpPr>
          <p:cNvPr id="7" name="TextBox 6"/>
          <p:cNvSpPr txBox="1"/>
          <p:nvPr/>
        </p:nvSpPr>
        <p:spPr>
          <a:xfrm>
            <a:off x="0" y="489098"/>
            <a:ext cx="9144000" cy="1962076"/>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Why time dependent and how (continued)</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Molflow+ performs a </a:t>
            </a:r>
            <a:r>
              <a:rPr lang="en-GB" b="1" dirty="0">
                <a:latin typeface="Times New Roman" panose="02020603050405020304" pitchFamily="18" charset="0"/>
                <a:cs typeface="Times New Roman" panose="02020603050405020304" pitchFamily="18" charset="0"/>
              </a:rPr>
              <a:t>linear (or logarithmic) interpolation </a:t>
            </a:r>
            <a:r>
              <a:rPr lang="en-GB" dirty="0">
                <a:latin typeface="Times New Roman" panose="02020603050405020304" pitchFamily="18" charset="0"/>
                <a:cs typeface="Times New Roman" panose="02020603050405020304" pitchFamily="18" charset="0"/>
              </a:rPr>
              <a:t>between the defined moments. For the time region outside of the defined moments, it will consider the value corresponding to the first or the last moment.</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(Note that the parameter name </a:t>
            </a:r>
            <a:r>
              <a:rPr lang="en-GB" b="1" u="sng" dirty="0">
                <a:latin typeface="Times New Roman" panose="02020603050405020304" pitchFamily="18" charset="0"/>
                <a:cs typeface="Times New Roman" panose="02020603050405020304" pitchFamily="18" charset="0"/>
              </a:rPr>
              <a:t>is</a:t>
            </a:r>
            <a:r>
              <a:rPr lang="en-GB" b="1" dirty="0">
                <a:latin typeface="Times New Roman" panose="02020603050405020304" pitchFamily="18" charset="0"/>
                <a:cs typeface="Times New Roman" panose="02020603050405020304" pitchFamily="18" charset="0"/>
              </a:rPr>
              <a:t> case-sensitive</a:t>
            </a:r>
            <a:r>
              <a:rPr lang="en-GB" dirty="0">
                <a:latin typeface="Times New Roman" panose="02020603050405020304" pitchFamily="18" charset="0"/>
                <a:cs typeface="Times New Roman" panose="02020603050405020304" pitchFamily="18" charset="0"/>
              </a:rPr>
              <a:t>!)</a:t>
            </a:r>
          </a:p>
          <a:p>
            <a:endParaRPr lang="en-GB" dirty="0"/>
          </a:p>
        </p:txBody>
      </p:sp>
      <p:pic>
        <p:nvPicPr>
          <p:cNvPr id="8" name="Picture 7"/>
          <p:cNvPicPr>
            <a:picLocks noChangeAspect="1"/>
          </p:cNvPicPr>
          <p:nvPr/>
        </p:nvPicPr>
        <p:blipFill>
          <a:blip r:embed="rId3"/>
          <a:stretch>
            <a:fillRect/>
          </a:stretch>
        </p:blipFill>
        <p:spPr>
          <a:xfrm>
            <a:off x="1722047" y="2546130"/>
            <a:ext cx="2000250" cy="1143000"/>
          </a:xfrm>
          <a:prstGeom prst="rect">
            <a:avLst/>
          </a:prstGeom>
        </p:spPr>
      </p:pic>
      <p:pic>
        <p:nvPicPr>
          <p:cNvPr id="4" name="Picture 3">
            <a:extLst>
              <a:ext uri="{FF2B5EF4-FFF2-40B4-BE49-F238E27FC236}">
                <a16:creationId xmlns:a16="http://schemas.microsoft.com/office/drawing/2014/main" id="{A8DC2C1B-3A03-EA64-B6FD-D3DFD6AC003F}"/>
              </a:ext>
            </a:extLst>
          </p:cNvPr>
          <p:cNvPicPr>
            <a:picLocks noChangeAspect="1"/>
          </p:cNvPicPr>
          <p:nvPr/>
        </p:nvPicPr>
        <p:blipFill>
          <a:blip r:embed="rId4"/>
          <a:stretch>
            <a:fillRect/>
          </a:stretch>
        </p:blipFill>
        <p:spPr>
          <a:xfrm>
            <a:off x="345070" y="3892313"/>
            <a:ext cx="3795575" cy="2178143"/>
          </a:xfrm>
          <a:prstGeom prst="rect">
            <a:avLst/>
          </a:prstGeom>
        </p:spPr>
      </p:pic>
      <p:sp>
        <p:nvSpPr>
          <p:cNvPr id="9" name="Oval 8"/>
          <p:cNvSpPr/>
          <p:nvPr/>
        </p:nvSpPr>
        <p:spPr>
          <a:xfrm>
            <a:off x="2982884" y="3023037"/>
            <a:ext cx="715758" cy="297775"/>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4607137" y="2543074"/>
            <a:ext cx="715758" cy="297775"/>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1" name="Straight Arrow Connector 10"/>
          <p:cNvCxnSpPr>
            <a:stCxn id="9" idx="6"/>
          </p:cNvCxnSpPr>
          <p:nvPr/>
        </p:nvCxnSpPr>
        <p:spPr>
          <a:xfrm flipV="1">
            <a:off x="3698642" y="2749313"/>
            <a:ext cx="955806" cy="42261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5112172-0FFA-092F-D524-9BD3021BEBED}"/>
              </a:ext>
            </a:extLst>
          </p:cNvPr>
          <p:cNvSpPr txBox="1"/>
          <p:nvPr/>
        </p:nvSpPr>
        <p:spPr>
          <a:xfrm>
            <a:off x="4140645" y="5000840"/>
            <a:ext cx="2457856" cy="369332"/>
          </a:xfrm>
          <a:prstGeom prst="rect">
            <a:avLst/>
          </a:prstGeom>
          <a:noFill/>
        </p:spPr>
        <p:txBody>
          <a:bodyPr wrap="square" rtlCol="0">
            <a:spAutoFit/>
          </a:bodyPr>
          <a:lstStyle/>
          <a:p>
            <a:r>
              <a:rPr lang="en-US" dirty="0">
                <a:sym typeface="Wingdings" panose="05000000000000000000" pitchFamily="2" charset="2"/>
              </a:rPr>
              <a:t> </a:t>
            </a:r>
            <a:r>
              <a:rPr lang="en-US" b="1" u="sng" dirty="0"/>
              <a:t>NEW VERSION</a:t>
            </a:r>
            <a:endParaRPr lang="en-GB" b="1" u="sng" dirty="0"/>
          </a:p>
        </p:txBody>
      </p:sp>
    </p:spTree>
    <p:extLst>
      <p:ext uri="{BB962C8B-B14F-4D97-AF65-F5344CB8AC3E}">
        <p14:creationId xmlns:p14="http://schemas.microsoft.com/office/powerpoint/2010/main" val="272450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par>
                          <p:cTn id="37" fill="hold">
                            <p:stCondLst>
                              <p:cond delay="2500"/>
                            </p:stCondLst>
                            <p:childTnLst>
                              <p:par>
                                <p:cTn id="38" presetID="22" presetClass="entr" presetSubtype="4"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animBg="1"/>
      <p:bldP spid="10"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382383"/>
            <a:ext cx="914400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The ray-tracing routine: simple matrix multiplication and trigonometry</a:t>
            </a:r>
            <a:endParaRPr lang="en-GB"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10977" y="734534"/>
            <a:ext cx="7944088" cy="5591835"/>
          </a:xfrm>
          <a:prstGeom prst="rect">
            <a:avLst/>
          </a:prstGeom>
          <a:ln>
            <a:solidFill>
              <a:schemeClr val="tx2"/>
            </a:solidFill>
          </a:ln>
        </p:spPr>
      </p:pic>
    </p:spTree>
    <p:extLst>
      <p:ext uri="{BB962C8B-B14F-4D97-AF65-F5344CB8AC3E}">
        <p14:creationId xmlns:p14="http://schemas.microsoft.com/office/powerpoint/2010/main" val="304539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9) </a:t>
            </a:r>
            <a:r>
              <a:rPr lang="en-US" sz="1800" dirty="0">
                <a:latin typeface="Times New Roman" panose="02020603050405020304" pitchFamily="18" charset="0"/>
                <a:cs typeface="Times New Roman" panose="02020603050405020304" pitchFamily="18" charset="0"/>
              </a:rPr>
              <a:t>Time-dependent simulations: what you can do and what you can't (yet); Time-dependent parameters;</a:t>
            </a:r>
            <a:br>
              <a:rPr lang="en-GB" sz="1800" dirty="0">
                <a:latin typeface="Times New Roman" panose="02020603050405020304" pitchFamily="18" charset="0"/>
                <a:cs typeface="Times New Roman" panose="02020603050405020304" pitchFamily="18" charset="0"/>
              </a:rPr>
            </a:br>
            <a:endParaRPr lang="en-GB" sz="1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0" y="489098"/>
            <a:ext cx="9144000" cy="4878259"/>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Why time dependent and how (continued)</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300"/>
              </a:spcAft>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t>
            </a:r>
            <a:r>
              <a:rPr lang="en-GB" b="1" u="sng" dirty="0">
                <a:latin typeface="Times New Roman" panose="02020603050405020304" pitchFamily="18" charset="0"/>
                <a:cs typeface="Times New Roman" panose="02020603050405020304" pitchFamily="18" charset="0"/>
              </a:rPr>
              <a:t>time window </a:t>
            </a:r>
            <a:r>
              <a:rPr lang="en-GB" dirty="0">
                <a:latin typeface="Times New Roman" panose="02020603050405020304" pitchFamily="18" charset="0"/>
                <a:cs typeface="Times New Roman" panose="02020603050405020304" pitchFamily="18" charset="0"/>
              </a:rPr>
              <a:t>can be set by the user. In practice, it</a:t>
            </a:r>
          </a:p>
          <a:p>
            <a:pPr>
              <a:spcAft>
                <a:spcPts val="300"/>
              </a:spcAft>
            </a:pPr>
            <a:r>
              <a:rPr lang="en-GB" dirty="0">
                <a:latin typeface="Times New Roman" panose="02020603050405020304" pitchFamily="18" charset="0"/>
                <a:cs typeface="Times New Roman" panose="02020603050405020304" pitchFamily="18" charset="0"/>
              </a:rPr>
              <a:t>     has to be small enough to reveal the fast pressure changes</a:t>
            </a:r>
          </a:p>
          <a:p>
            <a:pPr>
              <a:spcAft>
                <a:spcPts val="300"/>
              </a:spcAft>
            </a:pPr>
            <a:r>
              <a:rPr lang="en-GB" dirty="0">
                <a:latin typeface="Times New Roman" panose="02020603050405020304" pitchFamily="18" charset="0"/>
                <a:cs typeface="Times New Roman" panose="02020603050405020304" pitchFamily="18" charset="0"/>
              </a:rPr>
              <a:t>     in the system, but large enough to contain a number of hits</a:t>
            </a:r>
          </a:p>
          <a:p>
            <a:pPr>
              <a:spcAft>
                <a:spcPts val="300"/>
              </a:spcAft>
            </a:pPr>
            <a:r>
              <a:rPr lang="en-GB" dirty="0">
                <a:latin typeface="Times New Roman" panose="02020603050405020304" pitchFamily="18" charset="0"/>
                <a:cs typeface="Times New Roman" panose="02020603050405020304" pitchFamily="18" charset="0"/>
              </a:rPr>
              <a:t>     that is sufficient to guarantee statistical accuracy. </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good choice is one that matches the “natural” rate of change </a:t>
            </a:r>
          </a:p>
          <a:p>
            <a:pPr>
              <a:spcAft>
                <a:spcPts val="300"/>
              </a:spcAft>
            </a:pPr>
            <a:r>
              <a:rPr lang="en-GB" dirty="0">
                <a:latin typeface="Times New Roman" panose="02020603050405020304" pitchFamily="18" charset="0"/>
                <a:cs typeface="Times New Roman" panose="02020603050405020304" pitchFamily="18" charset="0"/>
              </a:rPr>
              <a:t>     of the pressure in the system. Often it needs to be found by </a:t>
            </a:r>
          </a:p>
          <a:p>
            <a:pPr>
              <a:spcAft>
                <a:spcPts val="300"/>
              </a:spcAft>
            </a:pPr>
            <a:r>
              <a:rPr lang="en-GB" dirty="0">
                <a:latin typeface="Times New Roman" panose="02020603050405020304" pitchFamily="18" charset="0"/>
                <a:cs typeface="Times New Roman" panose="02020603050405020304" pitchFamily="18" charset="0"/>
              </a:rPr>
              <a:t>     trial and error.</a:t>
            </a:r>
          </a:p>
        </p:txBody>
      </p:sp>
      <p:pic>
        <p:nvPicPr>
          <p:cNvPr id="3" name="Picture 2"/>
          <p:cNvPicPr>
            <a:picLocks noChangeAspect="1"/>
          </p:cNvPicPr>
          <p:nvPr/>
        </p:nvPicPr>
        <p:blipFill>
          <a:blip r:embed="rId2"/>
          <a:stretch>
            <a:fillRect/>
          </a:stretch>
        </p:blipFill>
        <p:spPr>
          <a:xfrm>
            <a:off x="1722005" y="1296754"/>
            <a:ext cx="4105275" cy="1181100"/>
          </a:xfrm>
          <a:prstGeom prst="rect">
            <a:avLst/>
          </a:prstGeom>
        </p:spPr>
      </p:pic>
      <p:cxnSp>
        <p:nvCxnSpPr>
          <p:cNvPr id="11" name="Straight Arrow Connector 10"/>
          <p:cNvCxnSpPr/>
          <p:nvPr/>
        </p:nvCxnSpPr>
        <p:spPr>
          <a:xfrm>
            <a:off x="5124309" y="1635515"/>
            <a:ext cx="1661689" cy="12745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142843" y="1839729"/>
            <a:ext cx="1661689" cy="7837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3"/>
          <a:stretch>
            <a:fillRect/>
          </a:stretch>
        </p:blipFill>
        <p:spPr>
          <a:xfrm>
            <a:off x="6836064" y="1219761"/>
            <a:ext cx="2152650" cy="4791075"/>
          </a:xfrm>
          <a:prstGeom prst="rect">
            <a:avLst/>
          </a:prstGeom>
        </p:spPr>
      </p:pic>
      <p:sp>
        <p:nvSpPr>
          <p:cNvPr id="9" name="Oval 8"/>
          <p:cNvSpPr/>
          <p:nvPr/>
        </p:nvSpPr>
        <p:spPr>
          <a:xfrm>
            <a:off x="7193943" y="2620723"/>
            <a:ext cx="715758" cy="297775"/>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7203399" y="1599055"/>
            <a:ext cx="963068" cy="297775"/>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8" name="Straight Arrow Connector 17"/>
          <p:cNvCxnSpPr>
            <a:endCxn id="9" idx="0"/>
          </p:cNvCxnSpPr>
          <p:nvPr/>
        </p:nvCxnSpPr>
        <p:spPr>
          <a:xfrm flipH="1">
            <a:off x="7551822" y="1896830"/>
            <a:ext cx="31741" cy="72389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7789132" y="4893548"/>
            <a:ext cx="715758" cy="297775"/>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5" name="Straight Arrow Connector 24"/>
          <p:cNvCxnSpPr>
            <a:cxnSpLocks/>
          </p:cNvCxnSpPr>
          <p:nvPr/>
        </p:nvCxnSpPr>
        <p:spPr>
          <a:xfrm>
            <a:off x="1964987" y="3387952"/>
            <a:ext cx="5843601" cy="160260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9BB1F29-76FF-384C-2C7E-6822104664D9}"/>
              </a:ext>
            </a:extLst>
          </p:cNvPr>
          <p:cNvSpPr txBox="1"/>
          <p:nvPr/>
        </p:nvSpPr>
        <p:spPr>
          <a:xfrm>
            <a:off x="2029838" y="5191323"/>
            <a:ext cx="4756160" cy="954107"/>
          </a:xfrm>
          <a:prstGeom prst="rect">
            <a:avLst/>
          </a:prstGeom>
          <a:noFill/>
        </p:spPr>
        <p:txBody>
          <a:bodyPr wrap="square" rtlCol="0">
            <a:spAutoFit/>
          </a:bodyPr>
          <a:lstStyle/>
          <a:p>
            <a:pPr>
              <a:spcAft>
                <a:spcPts val="300"/>
              </a:spcAft>
            </a:pPr>
            <a:r>
              <a:rPr lang="en-GB" sz="1400" b="1" dirty="0">
                <a:latin typeface="Times New Roman" panose="02020603050405020304" pitchFamily="18" charset="0"/>
                <a:cs typeface="Times New Roman" panose="02020603050405020304" pitchFamily="18" charset="0"/>
              </a:rPr>
              <a:t>In this example the “time window width of 0.1 s would generate an error message, since it is bigger than the time separation between moments (0.01 s) and therefore there would be an overlapping/double counting of some hits </a:t>
            </a:r>
            <a:r>
              <a:rPr lang="en-GB" sz="1400" b="1" dirty="0">
                <a:latin typeface="Times New Roman" panose="02020603050405020304" pitchFamily="18" charset="0"/>
                <a:cs typeface="Times New Roman" panose="02020603050405020304" pitchFamily="18" charset="0"/>
                <a:sym typeface="Wingdings" panose="05000000000000000000" pitchFamily="2" charset="2"/>
              </a:rPr>
              <a:t></a:t>
            </a:r>
            <a:endParaRPr lang="en-GB"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37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8" end="8"/>
                                            </p:txEl>
                                          </p:spTgt>
                                        </p:tgtEl>
                                        <p:attrNameLst>
                                          <p:attrName>style.visibility</p:attrName>
                                        </p:attrNameLst>
                                      </p:cBhvr>
                                      <p:to>
                                        <p:strVal val="visible"/>
                                      </p:to>
                                    </p:set>
                                    <p:anim calcmode="lin" valueType="num">
                                      <p:cBhvr additive="base">
                                        <p:cTn id="12"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anim calcmode="lin" valueType="num">
                                      <p:cBhvr additive="base">
                                        <p:cTn id="1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xEl>
                                              <p:pRg st="10" end="10"/>
                                            </p:txEl>
                                          </p:spTgt>
                                        </p:tgtEl>
                                        <p:attrNameLst>
                                          <p:attrName>style.visibility</p:attrName>
                                        </p:attrNameLst>
                                      </p:cBhvr>
                                      <p:to>
                                        <p:strVal val="visible"/>
                                      </p:to>
                                    </p:set>
                                    <p:anim calcmode="lin" valueType="num">
                                      <p:cBhvr additive="base">
                                        <p:cTn id="22"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anim calcmode="lin" valueType="num">
                                      <p:cBhvr additive="base">
                                        <p:cTn id="2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3500"/>
                            </p:stCondLst>
                            <p:childTnLst>
                              <p:par>
                                <p:cTn id="38" presetID="22" presetClass="entr" presetSubtype="4"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par>
                          <p:cTn id="45" fill="hold">
                            <p:stCondLst>
                              <p:cond delay="4500"/>
                            </p:stCondLst>
                            <p:childTnLst>
                              <p:par>
                                <p:cTn id="46" presetID="2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p:stCondLst>
                              <p:cond delay="5000"/>
                            </p:stCondLst>
                            <p:childTnLst>
                              <p:par>
                                <p:cTn id="50" presetID="22" presetClass="entr" presetSubtype="4"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par>
                          <p:cTn id="53" fill="hold">
                            <p:stCondLst>
                              <p:cond delay="5500"/>
                            </p:stCondLst>
                            <p:childTnLst>
                              <p:par>
                                <p:cTn id="54" presetID="22" presetClass="entr" presetSubtype="4"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12" end="12"/>
                                            </p:txEl>
                                          </p:spTgt>
                                        </p:tgtEl>
                                        <p:attrNameLst>
                                          <p:attrName>style.visibility</p:attrName>
                                        </p:attrNameLst>
                                      </p:cBhvr>
                                      <p:to>
                                        <p:strVal val="visible"/>
                                      </p:to>
                                    </p:set>
                                    <p:anim calcmode="lin" valueType="num">
                                      <p:cBhvr additive="base">
                                        <p:cTn id="61"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7">
                                            <p:txEl>
                                              <p:pRg st="13" end="13"/>
                                            </p:txEl>
                                          </p:spTgt>
                                        </p:tgtEl>
                                        <p:attrNameLst>
                                          <p:attrName>style.visibility</p:attrName>
                                        </p:attrNameLst>
                                      </p:cBhvr>
                                      <p:to>
                                        <p:strVal val="visible"/>
                                      </p:to>
                                    </p:set>
                                    <p:anim calcmode="lin" valueType="num">
                                      <p:cBhvr additive="base">
                                        <p:cTn id="66"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7">
                                            <p:txEl>
                                              <p:pRg st="14" end="14"/>
                                            </p:txEl>
                                          </p:spTgt>
                                        </p:tgtEl>
                                        <p:attrNameLst>
                                          <p:attrName>style.visibility</p:attrName>
                                        </p:attrNameLst>
                                      </p:cBhvr>
                                      <p:to>
                                        <p:strVal val="visible"/>
                                      </p:to>
                                    </p:set>
                                    <p:anim calcmode="lin" valueType="num">
                                      <p:cBhvr additive="base">
                                        <p:cTn id="71"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par>
                          <p:cTn id="73" fill="hold">
                            <p:stCondLst>
                              <p:cond delay="1500"/>
                            </p:stCondLst>
                            <p:childTnLst>
                              <p:par>
                                <p:cTn id="74" presetID="22" presetClass="entr" presetSubtype="4"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00"/>
                                        <p:tgtEl>
                                          <p:spTgt spid="24"/>
                                        </p:tgtEl>
                                      </p:cBhvr>
                                    </p:animEffect>
                                  </p:childTnLst>
                                </p:cTn>
                              </p:par>
                            </p:childTnLst>
                          </p:cTn>
                        </p:par>
                        <p:par>
                          <p:cTn id="77" fill="hold">
                            <p:stCondLst>
                              <p:cond delay="2000"/>
                            </p:stCondLst>
                            <p:childTnLst>
                              <p:par>
                                <p:cTn id="78" presetID="22" presetClass="entr" presetSubtype="4" fill="hold"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down)">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1000"/>
                                        <p:tgtEl>
                                          <p:spTgt spid="5"/>
                                        </p:tgtEl>
                                      </p:cBhvr>
                                    </p:animEffect>
                                    <p:anim calcmode="lin" valueType="num">
                                      <p:cBhvr>
                                        <p:cTn id="86" dur="1000" fill="hold"/>
                                        <p:tgtEl>
                                          <p:spTgt spid="5"/>
                                        </p:tgtEl>
                                        <p:attrNameLst>
                                          <p:attrName>ppt_x</p:attrName>
                                        </p:attrNameLst>
                                      </p:cBhvr>
                                      <p:tavLst>
                                        <p:tav tm="0">
                                          <p:val>
                                            <p:strVal val="#ppt_x"/>
                                          </p:val>
                                        </p:tav>
                                        <p:tav tm="100000">
                                          <p:val>
                                            <p:strVal val="#ppt_x"/>
                                          </p:val>
                                        </p:tav>
                                      </p:tavLst>
                                    </p:anim>
                                    <p:anim calcmode="lin" valueType="num">
                                      <p:cBhvr>
                                        <p:cTn id="8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animBg="1"/>
      <p:bldP spid="17" grpId="0" animBg="1"/>
      <p:bldP spid="2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9) </a:t>
            </a:r>
            <a:r>
              <a:rPr lang="en-US" sz="1800" dirty="0">
                <a:latin typeface="Times New Roman" panose="02020603050405020304" pitchFamily="18" charset="0"/>
                <a:cs typeface="Times New Roman" panose="02020603050405020304" pitchFamily="18" charset="0"/>
              </a:rPr>
              <a:t>Time-dependent simulations: what you can do and what you can't (yet); Time-dependent parameters;</a:t>
            </a:r>
            <a:br>
              <a:rPr lang="en-GB" sz="1800" dirty="0">
                <a:latin typeface="Times New Roman" panose="02020603050405020304" pitchFamily="18" charset="0"/>
                <a:cs typeface="Times New Roman" panose="02020603050405020304" pitchFamily="18" charset="0"/>
              </a:rPr>
            </a:br>
            <a:endParaRPr lang="en-GB" sz="1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0" y="489098"/>
            <a:ext cx="9144000" cy="5786199"/>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Why time dependent and how (continued)</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This is demonstrated in this figure, where we inject gas at a rate of Q = 0.01 </a:t>
            </a:r>
            <a:r>
              <a:rPr lang="en-GB" dirty="0" err="1">
                <a:latin typeface="Times New Roman" panose="02020603050405020304" pitchFamily="18" charset="0"/>
                <a:cs typeface="Times New Roman" panose="02020603050405020304" pitchFamily="18" charset="0"/>
              </a:rPr>
              <a:t>mbar·l</a:t>
            </a:r>
            <a:r>
              <a:rPr lang="en-GB" dirty="0">
                <a:latin typeface="Times New Roman" panose="02020603050405020304" pitchFamily="18" charset="0"/>
                <a:cs typeface="Times New Roman" panose="02020603050405020304" pitchFamily="18" charset="0"/>
              </a:rPr>
              <a:t>/s</a:t>
            </a:r>
          </a:p>
          <a:p>
            <a:pPr>
              <a:spcAft>
                <a:spcPts val="300"/>
              </a:spcAft>
            </a:pPr>
            <a:r>
              <a:rPr lang="en-GB" dirty="0">
                <a:latin typeface="Times New Roman" panose="02020603050405020304" pitchFamily="18" charset="0"/>
                <a:cs typeface="Times New Roman" panose="02020603050405020304" pitchFamily="18" charset="0"/>
              </a:rPr>
              <a:t>     between </a:t>
            </a:r>
            <a:r>
              <a:rPr lang="en-GB" dirty="0" err="1">
                <a:latin typeface="Times New Roman" panose="02020603050405020304" pitchFamily="18" charset="0"/>
                <a:cs typeface="Times New Roman" panose="02020603050405020304" pitchFamily="18" charset="0"/>
              </a:rPr>
              <a:t>t</a:t>
            </a:r>
            <a:r>
              <a:rPr lang="en-GB" baseline="-25000" dirty="0" err="1">
                <a:latin typeface="Times New Roman" panose="02020603050405020304" pitchFamily="18" charset="0"/>
                <a:cs typeface="Times New Roman" panose="02020603050405020304" pitchFamily="18" charset="0"/>
              </a:rPr>
              <a:t>start</a:t>
            </a:r>
            <a:r>
              <a:rPr lang="en-GB" dirty="0">
                <a:latin typeface="Times New Roman" panose="02020603050405020304" pitchFamily="18" charset="0"/>
                <a:cs typeface="Times New Roman" panose="02020603050405020304" pitchFamily="18" charset="0"/>
              </a:rPr>
              <a:t> = 0.001 s and </a:t>
            </a:r>
            <a:r>
              <a:rPr lang="en-GB" dirty="0" err="1">
                <a:latin typeface="Times New Roman" panose="02020603050405020304" pitchFamily="18" charset="0"/>
                <a:cs typeface="Times New Roman" panose="02020603050405020304" pitchFamily="18" charset="0"/>
              </a:rPr>
              <a:t>t</a:t>
            </a:r>
            <a:r>
              <a:rPr lang="en-GB" baseline="-25000" dirty="0" err="1">
                <a:latin typeface="Times New Roman" panose="02020603050405020304" pitchFamily="18" charset="0"/>
                <a:cs typeface="Times New Roman" panose="02020603050405020304" pitchFamily="18" charset="0"/>
              </a:rPr>
              <a:t>stop</a:t>
            </a:r>
            <a:r>
              <a:rPr lang="en-GB" dirty="0">
                <a:latin typeface="Times New Roman" panose="02020603050405020304" pitchFamily="18" charset="0"/>
                <a:cs typeface="Times New Roman" panose="02020603050405020304" pitchFamily="18" charset="0"/>
              </a:rPr>
              <a:t> = 0.005 s into a volume V = 11.88 cm , and then pumping at </a:t>
            </a:r>
          </a:p>
          <a:p>
            <a:pPr>
              <a:spcAft>
                <a:spcPts val="300"/>
              </a:spcAft>
            </a:pPr>
            <a:r>
              <a:rPr lang="en-GB" dirty="0">
                <a:latin typeface="Times New Roman" panose="02020603050405020304" pitchFamily="18" charset="0"/>
                <a:cs typeface="Times New Roman" panose="02020603050405020304" pitchFamily="18" charset="0"/>
              </a:rPr>
              <a:t>     S = 2.62 l/s. </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pressure profile should follow the analytic equation</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300"/>
              </a:spcAft>
            </a:pPr>
            <a:endParaRPr lang="en-GB" dirty="0">
              <a:latin typeface="Times New Roman" panose="02020603050405020304" pitchFamily="18" charset="0"/>
              <a:cs typeface="Times New Roman" panose="02020603050405020304" pitchFamily="18" charset="0"/>
            </a:endParaRPr>
          </a:p>
          <a:p>
            <a:pPr>
              <a:spcAft>
                <a:spcPts val="300"/>
              </a:spcAft>
            </a:pPr>
            <a:r>
              <a:rPr lang="en-GB" dirty="0">
                <a:latin typeface="Times New Roman" panose="02020603050405020304" pitchFamily="18" charset="0"/>
                <a:cs typeface="Times New Roman" panose="02020603050405020304" pitchFamily="18" charset="0"/>
              </a:rPr>
              <a:t>      during injection and</a:t>
            </a:r>
          </a:p>
          <a:p>
            <a:pPr>
              <a:spcAft>
                <a:spcPts val="300"/>
              </a:spcAft>
            </a:pPr>
            <a:endParaRPr lang="en-GB" dirty="0">
              <a:latin typeface="Times New Roman" panose="02020603050405020304" pitchFamily="18" charset="0"/>
              <a:cs typeface="Times New Roman" panose="02020603050405020304" pitchFamily="18" charset="0"/>
            </a:endParaRPr>
          </a:p>
          <a:p>
            <a:pPr>
              <a:spcAft>
                <a:spcPts val="300"/>
              </a:spcAft>
            </a:pPr>
            <a:endParaRPr lang="en-GB" dirty="0">
              <a:latin typeface="Times New Roman" panose="02020603050405020304" pitchFamily="18" charset="0"/>
              <a:cs typeface="Times New Roman" panose="02020603050405020304" pitchFamily="18" charset="0"/>
            </a:endParaRPr>
          </a:p>
          <a:p>
            <a:pPr>
              <a:spcAft>
                <a:spcPts val="300"/>
              </a:spcAft>
            </a:pPr>
            <a:r>
              <a:rPr lang="en-GB" dirty="0">
                <a:latin typeface="Times New Roman" panose="02020603050405020304" pitchFamily="18" charset="0"/>
                <a:cs typeface="Times New Roman" panose="02020603050405020304" pitchFamily="18" charset="0"/>
              </a:rPr>
              <a:t>      during pump-down, with a </a:t>
            </a:r>
            <a:r>
              <a:rPr lang="en-GB" b="1" dirty="0">
                <a:latin typeface="Times New Roman" panose="02020603050405020304" pitchFamily="18" charset="0"/>
                <a:cs typeface="Times New Roman" panose="02020603050405020304" pitchFamily="18" charset="0"/>
              </a:rPr>
              <a:t>characteristic time </a:t>
            </a:r>
            <a:r>
              <a:rPr lang="en-GB" dirty="0">
                <a:latin typeface="Symbol" panose="05050102010706020507" pitchFamily="18" charset="2"/>
                <a:cs typeface="Times New Roman" panose="02020603050405020304" pitchFamily="18" charset="0"/>
              </a:rPr>
              <a:t>t </a:t>
            </a:r>
            <a:r>
              <a:rPr lang="en-GB" dirty="0">
                <a:latin typeface="Times New Roman" panose="02020603050405020304" pitchFamily="18" charset="0"/>
                <a:cs typeface="Times New Roman" panose="02020603050405020304" pitchFamily="18" charset="0"/>
              </a:rPr>
              <a:t>= V / S = 4.5</a:t>
            </a:r>
            <a:r>
              <a:rPr lang="en-GB" baseline="30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10</a:t>
            </a:r>
            <a:r>
              <a:rPr lang="en-GB" baseline="30000" dirty="0">
                <a:latin typeface="Times New Roman" panose="02020603050405020304" pitchFamily="18" charset="0"/>
                <a:cs typeface="Times New Roman" panose="02020603050405020304" pitchFamily="18" charset="0"/>
              </a:rPr>
              <a:t>-3 </a:t>
            </a:r>
            <a:r>
              <a:rPr lang="en-GB" dirty="0">
                <a:latin typeface="Times New Roman" panose="02020603050405020304" pitchFamily="18" charset="0"/>
                <a:cs typeface="Times New Roman" panose="02020603050405020304" pitchFamily="18" charset="0"/>
              </a:rPr>
              <a:t>s.</a:t>
            </a:r>
          </a:p>
          <a:p>
            <a:pPr>
              <a:spcAft>
                <a:spcPts val="300"/>
              </a:spcAft>
            </a:pPr>
            <a:endParaRPr lang="en-GB" dirty="0">
              <a:latin typeface="Times New Roman" panose="02020603050405020304" pitchFamily="18" charset="0"/>
              <a:cs typeface="Times New Roman" panose="02020603050405020304" pitchFamily="18" charset="0"/>
            </a:endParaRPr>
          </a:p>
          <a:p>
            <a:pPr>
              <a:spcAft>
                <a:spcPts val="300"/>
              </a:spcAft>
            </a:pPr>
            <a:endParaRPr lang="en-GB" dirty="0">
              <a:latin typeface="Times New Roman" panose="02020603050405020304" pitchFamily="18" charset="0"/>
              <a:cs typeface="Times New Roman" panose="02020603050405020304" pitchFamily="18" charset="0"/>
            </a:endParaRPr>
          </a:p>
          <a:p>
            <a:pPr>
              <a:spcAft>
                <a:spcPts val="300"/>
              </a:spcAft>
            </a:pPr>
            <a:endParaRPr lang="en-GB" sz="800"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We can see that choosing a large time window will smooth out and thus hide the beginning of the injection and the </a:t>
            </a:r>
            <a:r>
              <a:rPr lang="en-GB" dirty="0" err="1">
                <a:latin typeface="Times New Roman" panose="02020603050405020304" pitchFamily="18" charset="0"/>
                <a:cs typeface="Times New Roman" panose="02020603050405020304" pitchFamily="18" charset="0"/>
              </a:rPr>
              <a:t>pumpdown</a:t>
            </a:r>
            <a:r>
              <a:rPr lang="en-GB" dirty="0">
                <a:latin typeface="Times New Roman" panose="02020603050405020304" pitchFamily="18" charset="0"/>
                <a:cs typeface="Times New Roman" panose="02020603050405020304" pitchFamily="18" charset="0"/>
              </a:rPr>
              <a:t> (top fig.) </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On the other hand, too small of a </a:t>
            </a:r>
            <a:r>
              <a:rPr lang="en-GB" dirty="0">
                <a:latin typeface="Symbol" panose="05050102010706020507" pitchFamily="18" charset="2"/>
                <a:cs typeface="Times New Roman" panose="02020603050405020304" pitchFamily="18" charset="0"/>
              </a:rPr>
              <a:t>D</a:t>
            </a:r>
            <a:r>
              <a:rPr lang="en-GB" dirty="0">
                <a:latin typeface="Times New Roman" panose="02020603050405020304" pitchFamily="18" charset="0"/>
                <a:cs typeface="Times New Roman" panose="02020603050405020304" pitchFamily="18" charset="0"/>
              </a:rPr>
              <a:t>t would generate more statistical noise (bottom fig.)</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optimal time window, </a:t>
            </a:r>
            <a:r>
              <a:rPr lang="en-GB" dirty="0" err="1">
                <a:latin typeface="Symbol" panose="05050102010706020507" pitchFamily="18" charset="2"/>
                <a:cs typeface="Times New Roman" panose="02020603050405020304" pitchFamily="18" charset="0"/>
              </a:rPr>
              <a:t>D</a:t>
            </a:r>
            <a:r>
              <a:rPr lang="en-GB" dirty="0" err="1">
                <a:latin typeface="Times New Roman" panose="02020603050405020304" pitchFamily="18" charset="0"/>
                <a:cs typeface="Times New Roman" panose="02020603050405020304" pitchFamily="18" charset="0"/>
              </a:rPr>
              <a:t>t</a:t>
            </a:r>
            <a:r>
              <a:rPr lang="en-GB" baseline="-25000" dirty="0" err="1">
                <a:latin typeface="Times New Roman" panose="02020603050405020304" pitchFamily="18" charset="0"/>
                <a:cs typeface="Times New Roman" panose="02020603050405020304" pitchFamily="18" charset="0"/>
              </a:rPr>
              <a:t>window</a:t>
            </a:r>
            <a:r>
              <a:rPr lang="en-GB" dirty="0">
                <a:latin typeface="Times New Roman" panose="02020603050405020304" pitchFamily="18" charset="0"/>
                <a:cs typeface="Times New Roman" panose="02020603050405020304" pitchFamily="18" charset="0"/>
              </a:rPr>
              <a:t> = 5.0</a:t>
            </a:r>
            <a:r>
              <a:rPr lang="en-GB" baseline="30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10</a:t>
            </a:r>
            <a:r>
              <a:rPr lang="en-GB" baseline="30000" dirty="0">
                <a:latin typeface="Times New Roman" panose="02020603050405020304" pitchFamily="18" charset="0"/>
                <a:cs typeface="Times New Roman" panose="02020603050405020304" pitchFamily="18" charset="0"/>
              </a:rPr>
              <a:t>-5 </a:t>
            </a:r>
            <a:r>
              <a:rPr lang="en-GB" dirty="0">
                <a:latin typeface="Times New Roman" panose="02020603050405020304" pitchFamily="18" charset="0"/>
                <a:cs typeface="Times New Roman" panose="02020603050405020304" pitchFamily="18" charset="0"/>
              </a:rPr>
              <a:t>s is approximately  </a:t>
            </a:r>
            <a:r>
              <a:rPr lang="en-GB" dirty="0">
                <a:latin typeface="Symbol" panose="05050102010706020507" pitchFamily="18" charset="2"/>
                <a:cs typeface="Times New Roman" panose="02020603050405020304" pitchFamily="18" charset="0"/>
              </a:rPr>
              <a:t>t </a:t>
            </a:r>
            <a:r>
              <a:rPr lang="en-GB" dirty="0">
                <a:latin typeface="Times New Roman" panose="02020603050405020304" pitchFamily="18" charset="0"/>
                <a:cs typeface="Times New Roman" panose="02020603050405020304" pitchFamily="18" charset="0"/>
              </a:rPr>
              <a:t>/ 100 (middle fig.)</a:t>
            </a:r>
          </a:p>
        </p:txBody>
      </p:sp>
      <p:pic>
        <p:nvPicPr>
          <p:cNvPr id="8" name="Picture 7"/>
          <p:cNvPicPr>
            <a:picLocks noChangeAspect="1"/>
          </p:cNvPicPr>
          <p:nvPr/>
        </p:nvPicPr>
        <p:blipFill>
          <a:blip r:embed="rId2"/>
          <a:stretch>
            <a:fillRect/>
          </a:stretch>
        </p:blipFill>
        <p:spPr>
          <a:xfrm>
            <a:off x="2720130" y="2150800"/>
            <a:ext cx="3714750" cy="685800"/>
          </a:xfrm>
          <a:prstGeom prst="rect">
            <a:avLst/>
          </a:prstGeom>
        </p:spPr>
      </p:pic>
      <p:pic>
        <p:nvPicPr>
          <p:cNvPr id="10" name="Picture 9"/>
          <p:cNvPicPr>
            <a:picLocks noChangeAspect="1"/>
          </p:cNvPicPr>
          <p:nvPr/>
        </p:nvPicPr>
        <p:blipFill>
          <a:blip r:embed="rId3"/>
          <a:stretch>
            <a:fillRect/>
          </a:stretch>
        </p:blipFill>
        <p:spPr>
          <a:xfrm>
            <a:off x="2809875" y="3057125"/>
            <a:ext cx="3524250" cy="628650"/>
          </a:xfrm>
          <a:prstGeom prst="rect">
            <a:avLst/>
          </a:prstGeom>
        </p:spPr>
      </p:pic>
      <p:pic>
        <p:nvPicPr>
          <p:cNvPr id="12" name="Picture 11"/>
          <p:cNvPicPr>
            <a:picLocks noChangeAspect="1"/>
          </p:cNvPicPr>
          <p:nvPr/>
        </p:nvPicPr>
        <p:blipFill>
          <a:blip r:embed="rId4"/>
          <a:stretch>
            <a:fillRect/>
          </a:stretch>
        </p:blipFill>
        <p:spPr>
          <a:xfrm>
            <a:off x="6720223" y="521523"/>
            <a:ext cx="2404321" cy="4290997"/>
          </a:xfrm>
          <a:prstGeom prst="rect">
            <a:avLst/>
          </a:prstGeom>
          <a:ln>
            <a:solidFill>
              <a:schemeClr val="accent6"/>
            </a:solidFill>
          </a:ln>
        </p:spPr>
      </p:pic>
    </p:spTree>
    <p:extLst>
      <p:ext uri="{BB962C8B-B14F-4D97-AF65-F5344CB8AC3E}">
        <p14:creationId xmlns:p14="http://schemas.microsoft.com/office/powerpoint/2010/main" val="273428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additive="base">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additive="base">
                                        <p:cTn id="3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14" end="14"/>
                                            </p:txEl>
                                          </p:spTgt>
                                        </p:tgtEl>
                                        <p:attrNameLst>
                                          <p:attrName>style.visibility</p:attrName>
                                        </p:attrNameLst>
                                      </p:cBhvr>
                                      <p:to>
                                        <p:strVal val="visible"/>
                                      </p:to>
                                    </p:set>
                                    <p:anim calcmode="lin" valueType="num">
                                      <p:cBhvr additive="base">
                                        <p:cTn id="5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7">
                                            <p:txEl>
                                              <p:pRg st="15" end="15"/>
                                            </p:txEl>
                                          </p:spTgt>
                                        </p:tgtEl>
                                        <p:attrNameLst>
                                          <p:attrName>style.visibility</p:attrName>
                                        </p:attrNameLst>
                                      </p:cBhvr>
                                      <p:to>
                                        <p:strVal val="visible"/>
                                      </p:to>
                                    </p:set>
                                    <p:anim calcmode="lin" valueType="num">
                                      <p:cBhvr additive="base">
                                        <p:cTn id="64"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
                                            <p:txEl>
                                              <p:pRg st="16" end="16"/>
                                            </p:txEl>
                                          </p:spTgt>
                                        </p:tgtEl>
                                        <p:attrNameLst>
                                          <p:attrName>style.visibility</p:attrName>
                                        </p:attrNameLst>
                                      </p:cBhvr>
                                      <p:to>
                                        <p:strVal val="visible"/>
                                      </p:to>
                                    </p:set>
                                    <p:anim calcmode="lin" valueType="num">
                                      <p:cBhvr additive="base">
                                        <p:cTn id="70" dur="500" fill="hold"/>
                                        <p:tgtEl>
                                          <p:spTgt spid="7">
                                            <p:txEl>
                                              <p:pRg st="16" end="16"/>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7">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9) </a:t>
            </a:r>
            <a:r>
              <a:rPr lang="en-US" sz="1800" dirty="0">
                <a:latin typeface="Times New Roman" panose="02020603050405020304" pitchFamily="18" charset="0"/>
                <a:cs typeface="Times New Roman" panose="02020603050405020304" pitchFamily="18" charset="0"/>
              </a:rPr>
              <a:t>Time-dependent simulations: what you can do and what you can't (yet); Time-dependent parameters;</a:t>
            </a:r>
            <a:br>
              <a:rPr lang="en-GB" sz="1800" dirty="0">
                <a:latin typeface="Times New Roman" panose="02020603050405020304" pitchFamily="18" charset="0"/>
                <a:cs typeface="Times New Roman" panose="02020603050405020304" pitchFamily="18" charset="0"/>
              </a:rPr>
            </a:br>
            <a:endParaRPr lang="en-GB" sz="1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224955" y="3895561"/>
            <a:ext cx="4356045" cy="2559271"/>
          </a:xfrm>
          <a:prstGeom prst="rect">
            <a:avLst/>
          </a:prstGeom>
          <a:ln>
            <a:solidFill>
              <a:schemeClr val="accent6"/>
            </a:solidFill>
          </a:ln>
        </p:spPr>
      </p:pic>
      <p:sp>
        <p:nvSpPr>
          <p:cNvPr id="4" name="TextBox 3"/>
          <p:cNvSpPr txBox="1"/>
          <p:nvPr/>
        </p:nvSpPr>
        <p:spPr>
          <a:xfrm>
            <a:off x="0" y="489098"/>
            <a:ext cx="9144000" cy="3785652"/>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Particle generation</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main goal of implementing the time-dependent mode is to simulate processes with </a:t>
            </a:r>
            <a:r>
              <a:rPr lang="en-GB" b="1" u="sng" dirty="0">
                <a:latin typeface="Times New Roman" panose="02020603050405020304" pitchFamily="18" charset="0"/>
                <a:cs typeface="Times New Roman" panose="02020603050405020304" pitchFamily="18" charset="0"/>
              </a:rPr>
              <a:t>time-dependent outgassing</a:t>
            </a:r>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pulsed gas injections, gas puffing </a:t>
            </a:r>
            <a:r>
              <a:rPr lang="en-GB" dirty="0">
                <a:latin typeface="Times New Roman" panose="02020603050405020304" pitchFamily="18" charset="0"/>
                <a:cs typeface="Times New Roman" panose="02020603050405020304" pitchFamily="18" charset="0"/>
              </a:rPr>
              <a:t>and </a:t>
            </a:r>
            <a:r>
              <a:rPr lang="en-GB" b="1" dirty="0">
                <a:latin typeface="Times New Roman" panose="02020603050405020304" pitchFamily="18" charset="0"/>
                <a:cs typeface="Times New Roman" panose="02020603050405020304" pitchFamily="18" charset="0"/>
              </a:rPr>
              <a:t>pump-downs</a:t>
            </a:r>
            <a:r>
              <a:rPr lang="en-GB" dirty="0">
                <a:latin typeface="Times New Roman" panose="02020603050405020304" pitchFamily="18" charset="0"/>
                <a:cs typeface="Times New Roman" panose="02020603050405020304" pitchFamily="18" charset="0"/>
              </a:rPr>
              <a:t>.</a:t>
            </a:r>
          </a:p>
          <a:p>
            <a:pPr>
              <a:spcAft>
                <a:spcPts val="300"/>
              </a:spcAft>
            </a:pPr>
            <a:endParaRPr lang="en-GB" sz="800"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When an outgassing is time-dependent, we must...</a:t>
            </a:r>
          </a:p>
          <a:p>
            <a:pPr marL="1200150" lvl="2"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Generate particles so that the distribution of their time of injection (initial flight time) follows the user-defined desorption parameters.</a:t>
            </a:r>
          </a:p>
          <a:p>
            <a:pPr marL="1200150" lvl="2"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Know how many real molecules one test particle represents.</a:t>
            </a:r>
          </a:p>
          <a:p>
            <a:pPr lvl="2">
              <a:spcAft>
                <a:spcPts val="300"/>
              </a:spcAft>
            </a:pPr>
            <a:endParaRPr lang="en-GB" sz="800" dirty="0">
              <a:latin typeface="Times New Roman" panose="02020603050405020304" pitchFamily="18" charset="0"/>
              <a:cs typeface="Times New Roman" panose="02020603050405020304" pitchFamily="18" charset="0"/>
            </a:endParaRPr>
          </a:p>
          <a:p>
            <a:pPr marL="268288" lvl="2" indent="-268288">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Both tasks can be solved by integrating the user-defined desorption on the range t = t</a:t>
            </a:r>
            <a:r>
              <a:rPr lang="en-GB" baseline="-25000" dirty="0">
                <a:latin typeface="Times New Roman" panose="02020603050405020304" pitchFamily="18" charset="0"/>
                <a:cs typeface="Times New Roman" panose="02020603050405020304" pitchFamily="18" charset="0"/>
              </a:rPr>
              <a:t>1</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a:t>
            </a:r>
            <a:r>
              <a:rPr lang="en-GB" baseline="-25000" dirty="0" err="1">
                <a:latin typeface="Times New Roman" panose="02020603050405020304" pitchFamily="18" charset="0"/>
                <a:cs typeface="Times New Roman" panose="02020603050405020304" pitchFamily="18" charset="0"/>
              </a:rPr>
              <a:t>last</a:t>
            </a:r>
            <a:r>
              <a:rPr lang="en-GB" dirty="0">
                <a:latin typeface="Times New Roman" panose="02020603050405020304" pitchFamily="18" charset="0"/>
                <a:cs typeface="Times New Roman" panose="02020603050405020304" pitchFamily="18" charset="0"/>
              </a:rPr>
              <a:t>, where </a:t>
            </a:r>
            <a:r>
              <a:rPr lang="en-GB" dirty="0" err="1">
                <a:latin typeface="Times New Roman" panose="02020603050405020304" pitchFamily="18" charset="0"/>
                <a:cs typeface="Times New Roman" panose="02020603050405020304" pitchFamily="18" charset="0"/>
              </a:rPr>
              <a:t>t</a:t>
            </a:r>
            <a:r>
              <a:rPr lang="en-GB" baseline="-25000" dirty="0" err="1">
                <a:latin typeface="Times New Roman" panose="02020603050405020304" pitchFamily="18" charset="0"/>
                <a:cs typeface="Times New Roman" panose="02020603050405020304" pitchFamily="18" charset="0"/>
              </a:rPr>
              <a:t>last</a:t>
            </a:r>
            <a:r>
              <a:rPr lang="en-GB" dirty="0">
                <a:latin typeface="Times New Roman" panose="02020603050405020304" pitchFamily="18" charset="0"/>
                <a:cs typeface="Times New Roman" panose="02020603050405020304" pitchFamily="18" charset="0"/>
              </a:rPr>
              <a:t> is the last user-defined moment where the pressure needs to be calculated (after which we are not interested in the behaviour of the system).</a:t>
            </a:r>
          </a:p>
          <a:p>
            <a:pPr marL="1200150" lvl="2"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581000" y="4608953"/>
            <a:ext cx="2095500" cy="723900"/>
          </a:xfrm>
          <a:prstGeom prst="rect">
            <a:avLst/>
          </a:prstGeom>
          <a:ln>
            <a:solidFill>
              <a:schemeClr val="accent6"/>
            </a:solidFill>
          </a:ln>
        </p:spPr>
      </p:pic>
    </p:spTree>
    <p:extLst>
      <p:ext uri="{BB962C8B-B14F-4D97-AF65-F5344CB8AC3E}">
        <p14:creationId xmlns:p14="http://schemas.microsoft.com/office/powerpoint/2010/main" val="49707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par>
                          <p:cTn id="44" fill="hold">
                            <p:stCondLst>
                              <p:cond delay="500"/>
                            </p:stCondLst>
                            <p:childTnLst>
                              <p:par>
                                <p:cTn id="45" presetID="2" presetClass="entr" presetSubtype="4"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9) </a:t>
            </a:r>
            <a:r>
              <a:rPr lang="en-US" sz="1800" dirty="0">
                <a:latin typeface="Times New Roman" panose="02020603050405020304" pitchFamily="18" charset="0"/>
                <a:cs typeface="Times New Roman" panose="02020603050405020304" pitchFamily="18" charset="0"/>
              </a:rPr>
              <a:t>Time-dependent simulations: what you can do and what you can't (yet); Time-dependent parameters;</a:t>
            </a:r>
            <a:br>
              <a:rPr lang="en-GB" sz="1800" dirty="0">
                <a:latin typeface="Times New Roman" panose="02020603050405020304" pitchFamily="18" charset="0"/>
                <a:cs typeface="Times New Roman" panose="02020603050405020304" pitchFamily="18" charset="0"/>
              </a:rPr>
            </a:br>
            <a:endParaRPr lang="en-GB"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0" y="489098"/>
            <a:ext cx="9144000" cy="3893374"/>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Calculating physical quantities</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difference with respect to the analogous steady-state case is that Molflow+ calculates the various “hit counters” during a given time-window.</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t>
            </a:r>
            <a:r>
              <a:rPr lang="en-GB" b="1" dirty="0">
                <a:latin typeface="Times New Roman" panose="02020603050405020304" pitchFamily="18" charset="0"/>
                <a:cs typeface="Times New Roman" panose="02020603050405020304" pitchFamily="18" charset="0"/>
              </a:rPr>
              <a:t>impingement rate </a:t>
            </a:r>
            <a:r>
              <a:rPr lang="en-GB" dirty="0">
                <a:latin typeface="Times New Roman" panose="02020603050405020304" pitchFamily="18" charset="0"/>
                <a:cs typeface="Times New Roman" panose="02020603050405020304" pitchFamily="18" charset="0"/>
              </a:rPr>
              <a:t>z </a:t>
            </a:r>
            <a:r>
              <a:rPr lang="en-GB" b="1" dirty="0">
                <a:latin typeface="Times New Roman" panose="02020603050405020304" pitchFamily="18" charset="0"/>
                <a:cs typeface="Times New Roman" panose="02020603050405020304" pitchFamily="18" charset="0"/>
              </a:rPr>
              <a:t>for the </a:t>
            </a:r>
            <a:r>
              <a:rPr lang="en-GB" b="1" dirty="0" err="1">
                <a:latin typeface="Times New Roman" panose="02020603050405020304" pitchFamily="18" charset="0"/>
                <a:cs typeface="Times New Roman" panose="02020603050405020304" pitchFamily="18" charset="0"/>
              </a:rPr>
              <a:t>i-th</a:t>
            </a:r>
            <a:r>
              <a:rPr lang="en-GB" b="1" dirty="0">
                <a:latin typeface="Times New Roman" panose="02020603050405020304" pitchFamily="18" charset="0"/>
                <a:cs typeface="Times New Roman" panose="02020603050405020304" pitchFamily="18" charset="0"/>
              </a:rPr>
              <a:t> moment </a:t>
            </a:r>
            <a:r>
              <a:rPr lang="en-GB" dirty="0">
                <a:latin typeface="Times New Roman" panose="02020603050405020304" pitchFamily="18" charset="0"/>
                <a:cs typeface="Times New Roman" panose="02020603050405020304" pitchFamily="18" charset="0"/>
              </a:rPr>
              <a:t>is therefore given by</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t>
            </a:r>
            <a:r>
              <a:rPr lang="en-GB" b="1" dirty="0">
                <a:latin typeface="Times New Roman" panose="02020603050405020304" pitchFamily="18" charset="0"/>
                <a:cs typeface="Times New Roman" panose="02020603050405020304" pitchFamily="18" charset="0"/>
              </a:rPr>
              <a:t>pressure</a:t>
            </a:r>
            <a:r>
              <a:rPr lang="en-GB" dirty="0">
                <a:latin typeface="Times New Roman" panose="02020603050405020304" pitchFamily="18" charset="0"/>
                <a:cs typeface="Times New Roman" panose="02020603050405020304" pitchFamily="18" charset="0"/>
              </a:rPr>
              <a:t> is given by</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For the </a:t>
            </a:r>
            <a:r>
              <a:rPr lang="en-GB" b="1" dirty="0">
                <a:latin typeface="Times New Roman" panose="02020603050405020304" pitchFamily="18" charset="0"/>
                <a:cs typeface="Times New Roman" panose="02020603050405020304" pitchFamily="18" charset="0"/>
              </a:rPr>
              <a:t>density</a:t>
            </a:r>
            <a:r>
              <a:rPr lang="en-GB"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2"/>
          <a:stretch>
            <a:fillRect/>
          </a:stretch>
        </p:blipFill>
        <p:spPr>
          <a:xfrm>
            <a:off x="2943225" y="1871834"/>
            <a:ext cx="3257550" cy="781050"/>
          </a:xfrm>
          <a:prstGeom prst="rect">
            <a:avLst/>
          </a:prstGeom>
        </p:spPr>
      </p:pic>
      <p:pic>
        <p:nvPicPr>
          <p:cNvPr id="7" name="Picture 6"/>
          <p:cNvPicPr>
            <a:picLocks noChangeAspect="1"/>
          </p:cNvPicPr>
          <p:nvPr/>
        </p:nvPicPr>
        <p:blipFill>
          <a:blip r:embed="rId3"/>
          <a:stretch>
            <a:fillRect/>
          </a:stretch>
        </p:blipFill>
        <p:spPr>
          <a:xfrm>
            <a:off x="2986087" y="3043238"/>
            <a:ext cx="3171825" cy="771525"/>
          </a:xfrm>
          <a:prstGeom prst="rect">
            <a:avLst/>
          </a:prstGeom>
        </p:spPr>
      </p:pic>
      <p:pic>
        <p:nvPicPr>
          <p:cNvPr id="8" name="Picture 7"/>
          <p:cNvPicPr>
            <a:picLocks noChangeAspect="1"/>
          </p:cNvPicPr>
          <p:nvPr/>
        </p:nvPicPr>
        <p:blipFill>
          <a:blip r:embed="rId4"/>
          <a:stretch>
            <a:fillRect/>
          </a:stretch>
        </p:blipFill>
        <p:spPr>
          <a:xfrm>
            <a:off x="1943100" y="4319427"/>
            <a:ext cx="5257800" cy="1466850"/>
          </a:xfrm>
          <a:prstGeom prst="rect">
            <a:avLst/>
          </a:prstGeom>
        </p:spPr>
      </p:pic>
    </p:spTree>
    <p:extLst>
      <p:ext uri="{BB962C8B-B14F-4D97-AF65-F5344CB8AC3E}">
        <p14:creationId xmlns:p14="http://schemas.microsoft.com/office/powerpoint/2010/main" val="97730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 calcmode="lin" valueType="num">
                                      <p:cBhvr additive="base">
                                        <p:cTn id="3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 calcmode="lin" valueType="num">
                                      <p:cBhvr additive="base">
                                        <p:cTn id="4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9098"/>
          </a:xfrm>
          <a:solidFill>
            <a:schemeClr val="tx2">
              <a:lumMod val="20000"/>
              <a:lumOff val="80000"/>
            </a:schemeClr>
          </a:solidFill>
        </p:spPr>
        <p:txBody>
          <a:bodyPr>
            <a:normAutofit fontScale="90000"/>
          </a:bodyPr>
          <a:lstStyle/>
          <a:p>
            <a:pPr algn="ctr"/>
            <a:r>
              <a:rPr lang="en-GB" sz="1800" dirty="0">
                <a:latin typeface="Times New Roman" panose="02020603050405020304" pitchFamily="18" charset="0"/>
                <a:cs typeface="Times New Roman" panose="02020603050405020304" pitchFamily="18" charset="0"/>
              </a:rPr>
              <a:t>9) </a:t>
            </a:r>
            <a:r>
              <a:rPr lang="en-US" sz="1800" dirty="0">
                <a:latin typeface="Times New Roman" panose="02020603050405020304" pitchFamily="18" charset="0"/>
                <a:cs typeface="Times New Roman" panose="02020603050405020304" pitchFamily="18" charset="0"/>
              </a:rPr>
              <a:t>Time-dependent simulations: what you can do and what you can't (yet); Time-dependent parameters;</a:t>
            </a:r>
            <a:br>
              <a:rPr lang="en-GB" sz="1800" dirty="0">
                <a:latin typeface="Times New Roman" panose="02020603050405020304" pitchFamily="18" charset="0"/>
                <a:cs typeface="Times New Roman" panose="02020603050405020304" pitchFamily="18" charset="0"/>
              </a:rPr>
            </a:br>
            <a:endParaRPr lang="en-GB"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0" y="489098"/>
            <a:ext cx="9144000" cy="6040115"/>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Calculating physical quantities (continued)</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Finally, the </a:t>
            </a:r>
            <a:r>
              <a:rPr lang="en-GB" b="1" dirty="0">
                <a:latin typeface="Times New Roman" panose="02020603050405020304" pitchFamily="18" charset="0"/>
                <a:cs typeface="Times New Roman" panose="02020603050405020304" pitchFamily="18" charset="0"/>
              </a:rPr>
              <a:t>average orthogonal velocity</a:t>
            </a:r>
            <a:r>
              <a:rPr lang="en-GB" dirty="0">
                <a:latin typeface="Times New Roman" panose="02020603050405020304" pitchFamily="18" charset="0"/>
                <a:cs typeface="Times New Roman" panose="02020603050405020304" pitchFamily="18" charset="0"/>
              </a:rPr>
              <a:t> for the </a:t>
            </a:r>
            <a:r>
              <a:rPr lang="en-GB" dirty="0" err="1">
                <a:latin typeface="Times New Roman" panose="02020603050405020304" pitchFamily="18" charset="0"/>
                <a:cs typeface="Times New Roman" panose="02020603050405020304" pitchFamily="18" charset="0"/>
              </a:rPr>
              <a:t>i-th</a:t>
            </a:r>
            <a:r>
              <a:rPr lang="en-GB" dirty="0">
                <a:latin typeface="Times New Roman" panose="02020603050405020304" pitchFamily="18" charset="0"/>
                <a:cs typeface="Times New Roman" panose="02020603050405020304" pitchFamily="18" charset="0"/>
              </a:rPr>
              <a:t> moment is given by</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Time-dependent visualization tools</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Two new plotting tools are dedicated in Molflow+ to time-dependent simulations:</a:t>
            </a:r>
          </a:p>
          <a:p>
            <a:pPr marL="742950" lvl="1"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t>
            </a:r>
            <a:r>
              <a:rPr lang="en-GB" b="1" u="sng" dirty="0" err="1">
                <a:latin typeface="Times New Roman" panose="02020603050405020304" pitchFamily="18" charset="0"/>
                <a:cs typeface="Times New Roman" panose="02020603050405020304" pitchFamily="18" charset="0"/>
              </a:rPr>
              <a:t>Timewise</a:t>
            </a:r>
            <a:r>
              <a:rPr lang="en-GB" b="1" u="sng" dirty="0">
                <a:latin typeface="Times New Roman" panose="02020603050405020304" pitchFamily="18" charset="0"/>
                <a:cs typeface="Times New Roman" panose="02020603050405020304" pitchFamily="18" charset="0"/>
              </a:rPr>
              <a:t> Plotter</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is a modified version of the Profile Plotter which - instead of showing pressure profiles on several facets at the same moment - </a:t>
            </a:r>
            <a:r>
              <a:rPr lang="en-GB" b="1" dirty="0">
                <a:latin typeface="Times New Roman" panose="02020603050405020304" pitchFamily="18" charset="0"/>
                <a:cs typeface="Times New Roman" panose="02020603050405020304" pitchFamily="18" charset="0"/>
              </a:rPr>
              <a:t>shows the pressure profiles at different moments</a:t>
            </a:r>
            <a:r>
              <a:rPr lang="en-GB" dirty="0">
                <a:latin typeface="Times New Roman" panose="02020603050405020304" pitchFamily="18" charset="0"/>
                <a:cs typeface="Times New Roman" panose="02020603050405020304" pitchFamily="18" charset="0"/>
              </a:rPr>
              <a:t> (user-adjustable) </a:t>
            </a:r>
            <a:r>
              <a:rPr lang="en-GB" b="1" dirty="0">
                <a:latin typeface="Times New Roman" panose="02020603050405020304" pitchFamily="18" charset="0"/>
                <a:cs typeface="Times New Roman" panose="02020603050405020304" pitchFamily="18" charset="0"/>
              </a:rPr>
              <a:t>on one chosen facet</a:t>
            </a:r>
            <a:r>
              <a:rPr lang="en-GB" dirty="0">
                <a:latin typeface="Times New Roman" panose="02020603050405020304" pitchFamily="18" charset="0"/>
                <a:cs typeface="Times New Roman" panose="02020603050405020304" pitchFamily="18" charset="0"/>
              </a:rPr>
              <a:t>.</a:t>
            </a:r>
          </a:p>
          <a:p>
            <a:pPr marL="742950" lvl="1"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t>
            </a:r>
            <a:r>
              <a:rPr lang="en-GB" b="1" u="sng" dirty="0">
                <a:latin typeface="Times New Roman" panose="02020603050405020304" pitchFamily="18" charset="0"/>
                <a:cs typeface="Times New Roman" panose="02020603050405020304" pitchFamily="18" charset="0"/>
              </a:rPr>
              <a:t>Pressure Evolution</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window shows </a:t>
            </a:r>
            <a:r>
              <a:rPr lang="en-GB" b="1" dirty="0">
                <a:latin typeface="Times New Roman" panose="02020603050405020304" pitchFamily="18" charset="0"/>
                <a:cs typeface="Times New Roman" panose="02020603050405020304" pitchFamily="18" charset="0"/>
              </a:rPr>
              <a:t>how the pressure on a profile changes over time</a:t>
            </a:r>
            <a:r>
              <a:rPr lang="en-GB" dirty="0">
                <a:latin typeface="Times New Roman" panose="02020603050405020304" pitchFamily="18" charset="0"/>
                <a:cs typeface="Times New Roman" panose="02020603050405020304" pitchFamily="18" charset="0"/>
              </a:rPr>
              <a:t>: the X scale contains all the user-defined moments, and the Y value is the pressure, density or velocity either averaged over the whole facet, or only on a selected slice of the profile (see practical session)</a:t>
            </a:r>
          </a:p>
          <a:p>
            <a:pPr>
              <a:spcAft>
                <a:spcPts val="300"/>
              </a:spcAft>
            </a:pPr>
            <a:endParaRPr lang="en-GB"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909887" y="1431863"/>
            <a:ext cx="3324225" cy="809625"/>
          </a:xfrm>
          <a:prstGeom prst="rect">
            <a:avLst/>
          </a:prstGeom>
        </p:spPr>
      </p:pic>
      <p:pic>
        <p:nvPicPr>
          <p:cNvPr id="9" name="Picture 8"/>
          <p:cNvPicPr>
            <a:picLocks noChangeAspect="1"/>
          </p:cNvPicPr>
          <p:nvPr/>
        </p:nvPicPr>
        <p:blipFill>
          <a:blip r:embed="rId3"/>
          <a:stretch>
            <a:fillRect/>
          </a:stretch>
        </p:blipFill>
        <p:spPr>
          <a:xfrm>
            <a:off x="4996193" y="2604802"/>
            <a:ext cx="4105275" cy="1181100"/>
          </a:xfrm>
          <a:prstGeom prst="rect">
            <a:avLst/>
          </a:prstGeom>
        </p:spPr>
      </p:pic>
      <p:cxnSp>
        <p:nvCxnSpPr>
          <p:cNvPr id="10" name="Straight Arrow Connector 9"/>
          <p:cNvCxnSpPr/>
          <p:nvPr/>
        </p:nvCxnSpPr>
        <p:spPr>
          <a:xfrm flipV="1">
            <a:off x="2816406" y="3443974"/>
            <a:ext cx="4881566" cy="96687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079489" y="3646967"/>
            <a:ext cx="4533423" cy="160305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6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anim calcmode="lin" valueType="num">
                                      <p:cBhvr additive="base">
                                        <p:cTn id="2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anim calcmode="lin" valueType="num">
                                      <p:cBhvr additive="base">
                                        <p:cTn id="2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 calcmode="lin" valueType="num">
                                      <p:cBhvr additive="base">
                                        <p:cTn id="3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4"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 calcmode="lin" valueType="num">
                                      <p:cBhvr additive="base">
                                        <p:cTn id="4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2" presetClass="entr" presetSubtype="4"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3"/>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10) Non-isothermal models;</a:t>
            </a:r>
          </a:p>
        </p:txBody>
      </p:sp>
      <p:sp>
        <p:nvSpPr>
          <p:cNvPr id="3" name="TextBox 2"/>
          <p:cNvSpPr txBox="1"/>
          <p:nvPr/>
        </p:nvSpPr>
        <p:spPr>
          <a:xfrm>
            <a:off x="0" y="553070"/>
            <a:ext cx="9144000" cy="455509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 are many occasions when the vacuum scientist is faced with systems which are non-isothermal.</a:t>
            </a:r>
          </a:p>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One example in the accelerator field is a room-temperature vacuum chamber connected to a cryogenic equipment (e.g. superconducting magnet or RF cavity). </a:t>
            </a:r>
          </a:p>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this case </a:t>
            </a:r>
            <a:r>
              <a:rPr lang="en-US" b="1" dirty="0">
                <a:latin typeface="Times New Roman" panose="02020603050405020304" pitchFamily="18" charset="0"/>
                <a:cs typeface="Times New Roman" panose="02020603050405020304" pitchFamily="18" charset="0"/>
              </a:rPr>
              <a:t>the concept of pressure can be misleading</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it is better to use the density</a:t>
            </a:r>
            <a:r>
              <a:rPr lang="en-US" dirty="0">
                <a:latin typeface="Times New Roman" panose="02020603050405020304" pitchFamily="18" charset="0"/>
                <a:cs typeface="Times New Roman" panose="02020603050405020304" pitchFamily="18" charset="0"/>
              </a:rPr>
              <a:t>, because it is this physical quantity which causes the “interaction” (of whatever type it may be) with the particle beam (or other effect which should be minimized or maximized by a given process); see lecture by </a:t>
            </a:r>
            <a:r>
              <a:rPr lang="en-US" dirty="0" err="1">
                <a:latin typeface="Times New Roman" panose="02020603050405020304" pitchFamily="18" charset="0"/>
                <a:cs typeface="Times New Roman" panose="02020603050405020304" pitchFamily="18" charset="0"/>
              </a:rPr>
              <a:t>O.B.Malyshev</a:t>
            </a:r>
            <a:r>
              <a:rPr lang="en-US" dirty="0">
                <a:latin typeface="Times New Roman" panose="02020603050405020304" pitchFamily="18" charset="0"/>
                <a:cs typeface="Times New Roman" panose="02020603050405020304" pitchFamily="18" charset="0"/>
              </a:rPr>
              <a:t>, this school, for further details, and paragraph 11 here below.</a:t>
            </a:r>
          </a:p>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thermonuclear fusion reactor like ITER is another good example: during a shot, its plasma vessel is kept hot (around 150~200 ºC) while its huge cryogenic pumps run at less than 10 ºK, and there is a &gt; 400 ºK temperature gradient along the path of the gas species which need to be pumped.</a:t>
            </a:r>
          </a:p>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latest versions of the Molflow+ code have integrated the correct treatment of different temperatures in the system (see below).</a:t>
            </a:r>
          </a:p>
        </p:txBody>
      </p:sp>
    </p:spTree>
    <p:extLst>
      <p:ext uri="{BB962C8B-B14F-4D97-AF65-F5344CB8AC3E}">
        <p14:creationId xmlns:p14="http://schemas.microsoft.com/office/powerpoint/2010/main" val="197412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11) </a:t>
            </a:r>
            <a:r>
              <a:rPr lang="en-US" sz="1800" dirty="0">
                <a:latin typeface="Times New Roman" panose="02020603050405020304" pitchFamily="18" charset="0"/>
                <a:cs typeface="Times New Roman" panose="02020603050405020304" pitchFamily="18" charset="0"/>
              </a:rPr>
              <a:t>Radiometric and thermal transpiration effects;</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44584" y="390100"/>
            <a:ext cx="8854831" cy="190821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provide here a few examples of the application of the code to the analysis of the </a:t>
            </a:r>
            <a:r>
              <a:rPr lang="en-US" b="1" dirty="0">
                <a:latin typeface="Times New Roman" panose="02020603050405020304" pitchFamily="18" charset="0"/>
                <a:cs typeface="Times New Roman" panose="02020603050405020304" pitchFamily="18" charset="0"/>
              </a:rPr>
              <a:t>thermal transpiration</a:t>
            </a:r>
            <a:r>
              <a:rPr lang="en-US" dirty="0">
                <a:latin typeface="Times New Roman" panose="02020603050405020304" pitchFamily="18" charset="0"/>
                <a:cs typeface="Times New Roman" panose="02020603050405020304" pitchFamily="18" charset="0"/>
              </a:rPr>
              <a:t> between two large volumes kept at different temperatures, T</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and T</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connected by a round tube which has a temperature gradient along its axis (from T</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to T</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pressures in the two volumes are kept at P</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=0.003 mbar, and P</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=0.2·P</a:t>
            </a:r>
            <a:r>
              <a:rPr lang="en-US" baseline="-25000" dirty="0">
                <a:latin typeface="Times New Roman" panose="02020603050405020304" pitchFamily="18" charset="0"/>
                <a:cs typeface="Times New Roman" panose="02020603050405020304" pitchFamily="18" charset="0"/>
              </a:rPr>
              <a:t>1</a:t>
            </a:r>
          </a:p>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details of the simulations will be shown during the practical session.</a:t>
            </a:r>
            <a:endParaRPr lang="en-GB"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8997" y="1568615"/>
            <a:ext cx="6549129" cy="4677949"/>
          </a:xfrm>
          <a:prstGeom prst="rect">
            <a:avLst/>
          </a:prstGeom>
          <a:ln>
            <a:solidFill>
              <a:srgbClr val="FF0000"/>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385" y="1320601"/>
            <a:ext cx="3620005" cy="3115110"/>
          </a:xfrm>
          <a:prstGeom prst="rect">
            <a:avLst/>
          </a:prstGeom>
          <a:ln>
            <a:solidFill>
              <a:srgbClr val="FF000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31" y="3960245"/>
            <a:ext cx="4077269" cy="2286319"/>
          </a:xfrm>
          <a:prstGeom prst="rect">
            <a:avLst/>
          </a:prstGeom>
          <a:ln>
            <a:solidFill>
              <a:srgbClr val="FF0000"/>
            </a:solidFill>
          </a:ln>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28209" y="1535565"/>
            <a:ext cx="6506887" cy="4685133"/>
          </a:xfrm>
          <a:prstGeom prst="rect">
            <a:avLst/>
          </a:prstGeom>
          <a:ln>
            <a:solidFill>
              <a:schemeClr val="tx2"/>
            </a:solidFill>
          </a:ln>
        </p:spPr>
      </p:pic>
      <p:sp>
        <p:nvSpPr>
          <p:cNvPr id="11" name="TextBox 10"/>
          <p:cNvSpPr txBox="1"/>
          <p:nvPr/>
        </p:nvSpPr>
        <p:spPr>
          <a:xfrm>
            <a:off x="1927952" y="4891489"/>
            <a:ext cx="892366" cy="369332"/>
          </a:xfrm>
          <a:prstGeom prst="rect">
            <a:avLst/>
          </a:prstGeom>
          <a:noFill/>
        </p:spPr>
        <p:txBody>
          <a:bodyPr wrap="square" rtlCol="0">
            <a:spAutoFit/>
          </a:bodyPr>
          <a:lstStyle/>
          <a:p>
            <a:pPr algn="ctr"/>
            <a:r>
              <a:rPr lang="en-GB" dirty="0">
                <a:solidFill>
                  <a:srgbClr val="FF0000"/>
                </a:solidFill>
              </a:rPr>
              <a:t>300ºK</a:t>
            </a:r>
          </a:p>
        </p:txBody>
      </p:sp>
      <p:sp>
        <p:nvSpPr>
          <p:cNvPr id="12" name="TextBox 11"/>
          <p:cNvSpPr txBox="1"/>
          <p:nvPr/>
        </p:nvSpPr>
        <p:spPr>
          <a:xfrm>
            <a:off x="6598311" y="3547023"/>
            <a:ext cx="892366" cy="369332"/>
          </a:xfrm>
          <a:prstGeom prst="rect">
            <a:avLst/>
          </a:prstGeom>
          <a:noFill/>
        </p:spPr>
        <p:txBody>
          <a:bodyPr wrap="square" rtlCol="0">
            <a:spAutoFit/>
          </a:bodyPr>
          <a:lstStyle/>
          <a:p>
            <a:pPr algn="ctr"/>
            <a:r>
              <a:rPr lang="en-GB" dirty="0"/>
              <a:t>80ºK</a:t>
            </a:r>
          </a:p>
        </p:txBody>
      </p:sp>
      <p:sp>
        <p:nvSpPr>
          <p:cNvPr id="13" name="TextBox 12"/>
          <p:cNvSpPr txBox="1"/>
          <p:nvPr/>
        </p:nvSpPr>
        <p:spPr>
          <a:xfrm rot="-1140000">
            <a:off x="4535824" y="4164434"/>
            <a:ext cx="1272059" cy="369332"/>
          </a:xfrm>
          <a:prstGeom prst="rect">
            <a:avLst/>
          </a:prstGeom>
          <a:noFill/>
        </p:spPr>
        <p:txBody>
          <a:bodyPr wrap="square" rtlCol="0">
            <a:spAutoFit/>
          </a:bodyPr>
          <a:lstStyle/>
          <a:p>
            <a:pPr algn="ctr"/>
            <a:r>
              <a:rPr lang="en-GB" dirty="0">
                <a:solidFill>
                  <a:srgbClr val="FF0000"/>
                </a:solidFill>
              </a:rPr>
              <a:t>300</a:t>
            </a:r>
            <a:r>
              <a:rPr lang="en-GB" dirty="0">
                <a:sym typeface="Wingdings" panose="05000000000000000000" pitchFamily="2" charset="2"/>
              </a:rPr>
              <a:t>80K</a:t>
            </a:r>
            <a:endParaRPr lang="en-GB" dirty="0"/>
          </a:p>
        </p:txBody>
      </p:sp>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29786" y="1555876"/>
            <a:ext cx="7555895" cy="4720958"/>
          </a:xfrm>
          <a:prstGeom prst="rect">
            <a:avLst/>
          </a:prstGeom>
          <a:ln>
            <a:solidFill>
              <a:schemeClr val="tx2"/>
            </a:solidFill>
          </a:ln>
        </p:spPr>
      </p:pic>
      <p:pic>
        <p:nvPicPr>
          <p:cNvPr id="15" name="Pictur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06104" y="1537908"/>
            <a:ext cx="7584653" cy="4738926"/>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403612" y="1519234"/>
            <a:ext cx="7586953" cy="4740363"/>
          </a:xfrm>
          <a:prstGeom prst="rect">
            <a:avLst/>
          </a:prstGeom>
        </p:spPr>
      </p:pic>
    </p:spTree>
    <p:extLst>
      <p:ext uri="{BB962C8B-B14F-4D97-AF65-F5344CB8AC3E}">
        <p14:creationId xmlns:p14="http://schemas.microsoft.com/office/powerpoint/2010/main" val="23839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1+#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11) </a:t>
            </a:r>
            <a:r>
              <a:rPr lang="en-US" sz="1800" dirty="0">
                <a:latin typeface="Times New Roman" panose="02020603050405020304" pitchFamily="18" charset="0"/>
                <a:cs typeface="Times New Roman" panose="02020603050405020304" pitchFamily="18" charset="0"/>
              </a:rPr>
              <a:t>Radiometric and thermal transpiration effects;</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384058"/>
            <a:ext cx="8854831" cy="127727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second example shows how </a:t>
            </a:r>
            <a:r>
              <a:rPr lang="en-US" b="1" dirty="0">
                <a:latin typeface="Times New Roman" panose="02020603050405020304" pitchFamily="18" charset="0"/>
                <a:cs typeface="Times New Roman" panose="02020603050405020304" pitchFamily="18" charset="0"/>
              </a:rPr>
              <a:t>radiometric effects </a:t>
            </a:r>
            <a:r>
              <a:rPr lang="en-US" dirty="0">
                <a:latin typeface="Times New Roman" panose="02020603050405020304" pitchFamily="18" charset="0"/>
                <a:cs typeface="Times New Roman" panose="02020603050405020304" pitchFamily="18" charset="0"/>
              </a:rPr>
              <a:t>can be simulated correctly with Molflow+. In this case a round disc, having its two round sides kept at different temperatures, is simulated;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cold</a:t>
            </a:r>
            <a:r>
              <a:rPr lang="en-US" dirty="0">
                <a:latin typeface="Times New Roman" panose="02020603050405020304" pitchFamily="18" charset="0"/>
                <a:cs typeface="Times New Roman" panose="02020603050405020304" pitchFamily="18" charset="0"/>
              </a:rPr>
              <a:t>=93 ºK; T</a:t>
            </a:r>
            <a:r>
              <a:rPr lang="en-US" baseline="-25000" dirty="0">
                <a:latin typeface="Times New Roman" panose="02020603050405020304" pitchFamily="18" charset="0"/>
                <a:cs typeface="Times New Roman" panose="02020603050405020304" pitchFamily="18" charset="0"/>
              </a:rPr>
              <a:t>hot</a:t>
            </a:r>
            <a:r>
              <a:rPr lang="en-US" dirty="0">
                <a:latin typeface="Times New Roman" panose="02020603050405020304" pitchFamily="18" charset="0"/>
                <a:cs typeface="Times New Roman" panose="02020603050405020304" pitchFamily="18" charset="0"/>
              </a:rPr>
              <a:t>=493 ºK;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volume</a:t>
            </a:r>
            <a:r>
              <a:rPr lang="en-US" dirty="0">
                <a:latin typeface="Times New Roman" panose="02020603050405020304" pitchFamily="18" charset="0"/>
                <a:cs typeface="Times New Roman" panose="02020603050405020304" pitchFamily="18" charset="0"/>
              </a:rPr>
              <a:t>=293 ºK (</a:t>
            </a:r>
            <a:r>
              <a:rPr lang="en-US" dirty="0" err="1">
                <a:latin typeface="Symbol" panose="05050102010706020507" pitchFamily="18" charset="2"/>
                <a:cs typeface="Times New Roman" panose="02020603050405020304" pitchFamily="18" charset="0"/>
              </a:rPr>
              <a:t>a</a:t>
            </a:r>
            <a:r>
              <a:rPr lang="en-US" baseline="-25000" dirty="0" err="1">
                <a:latin typeface="Symbol" panose="05050102010706020507" pitchFamily="18"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=0.75)</a:t>
            </a:r>
          </a:p>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details of the simulations will be shown during the practical session.</a:t>
            </a: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8285" y="1314476"/>
            <a:ext cx="6496123" cy="5086325"/>
          </a:xfrm>
          <a:prstGeom prst="rect">
            <a:avLst/>
          </a:prstGeom>
          <a:ln>
            <a:solidFill>
              <a:schemeClr val="tx2"/>
            </a:solidFill>
          </a:ln>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9725" y="1304515"/>
            <a:ext cx="2886621" cy="3487739"/>
          </a:xfrm>
          <a:prstGeom prst="rect">
            <a:avLst/>
          </a:prstGeom>
          <a:ln>
            <a:solidFill>
              <a:schemeClr val="tx2"/>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529" y="1464269"/>
            <a:ext cx="3486637" cy="2753109"/>
          </a:xfrm>
          <a:prstGeom prst="rect">
            <a:avLst/>
          </a:prstGeom>
          <a:ln>
            <a:solidFill>
              <a:schemeClr val="tx2"/>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9725" y="1314476"/>
            <a:ext cx="5372098" cy="5099504"/>
          </a:xfrm>
          <a:prstGeom prst="rect">
            <a:avLst/>
          </a:prstGeom>
          <a:ln>
            <a:solidFill>
              <a:schemeClr val="tx2"/>
            </a:solidFill>
          </a:ln>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34529" y="1301297"/>
            <a:ext cx="4791676" cy="5099504"/>
          </a:xfrm>
          <a:prstGeom prst="rect">
            <a:avLst/>
          </a:prstGeom>
          <a:ln>
            <a:solidFill>
              <a:schemeClr val="tx2"/>
            </a:solidFill>
          </a:ln>
        </p:spPr>
      </p:pic>
      <p:sp>
        <p:nvSpPr>
          <p:cNvPr id="12" name="Rounded Rectangle 11"/>
          <p:cNvSpPr/>
          <p:nvPr/>
        </p:nvSpPr>
        <p:spPr>
          <a:xfrm>
            <a:off x="4199860" y="5156791"/>
            <a:ext cx="4026345" cy="669851"/>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15"/>
          <p:cNvSpPr/>
          <p:nvPr/>
        </p:nvSpPr>
        <p:spPr>
          <a:xfrm>
            <a:off x="3434529" y="2357609"/>
            <a:ext cx="4690503" cy="568358"/>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440942" y="1314476"/>
            <a:ext cx="4740951" cy="4856923"/>
          </a:xfrm>
          <a:prstGeom prst="rect">
            <a:avLst/>
          </a:prstGeom>
          <a:ln>
            <a:solidFill>
              <a:srgbClr val="FF0000"/>
            </a:solidFill>
          </a:ln>
        </p:spPr>
      </p:pic>
      <p:pic>
        <p:nvPicPr>
          <p:cNvPr id="15" name="Picture 1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0055" y="1294987"/>
            <a:ext cx="8274720" cy="5170083"/>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83462" y="1301297"/>
            <a:ext cx="7599303" cy="5176668"/>
          </a:xfrm>
          <a:prstGeom prst="rect">
            <a:avLst/>
          </a:prstGeom>
        </p:spPr>
      </p:pic>
    </p:spTree>
    <p:extLst>
      <p:ext uri="{BB962C8B-B14F-4D97-AF65-F5344CB8AC3E}">
        <p14:creationId xmlns:p14="http://schemas.microsoft.com/office/powerpoint/2010/main" val="42237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2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2"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12) </a:t>
            </a:r>
            <a:r>
              <a:rPr lang="en-US" sz="1800" dirty="0">
                <a:latin typeface="Times New Roman" panose="02020603050405020304" pitchFamily="18" charset="0"/>
                <a:cs typeface="Times New Roman" panose="02020603050405020304" pitchFamily="18" charset="0"/>
              </a:rPr>
              <a:t>Moving surfaces: Parallel moving and rotations;</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574332"/>
            <a:ext cx="9144000" cy="3370153"/>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Although not optimized for this kind of calculations, another field of application of Molflow+ is the analysis of systems where one or more surfaces move (rotation or translation with </a:t>
            </a:r>
            <a:r>
              <a:rPr lang="en-US" b="1" dirty="0">
                <a:latin typeface="Times New Roman" panose="02020603050405020304" pitchFamily="18" charset="0"/>
                <a:cs typeface="Times New Roman" panose="02020603050405020304" pitchFamily="18" charset="0"/>
              </a:rPr>
              <a:t>constant</a:t>
            </a:r>
            <a:r>
              <a:rPr lang="en-US" dirty="0">
                <a:latin typeface="Times New Roman" panose="02020603050405020304" pitchFamily="18" charset="0"/>
                <a:cs typeface="Times New Roman" panose="02020603050405020304" pitchFamily="18" charset="0"/>
              </a:rPr>
              <a:t> velocity vectors).</a:t>
            </a:r>
          </a:p>
          <a:p>
            <a:pPr marL="342900" indent="-342900">
              <a:spcAft>
                <a:spcPts val="600"/>
              </a:spcAft>
              <a:buFont typeface="+mj-lt"/>
              <a:buAutoNum type="arabicPeriod"/>
            </a:pPr>
            <a:r>
              <a:rPr lang="en-US" dirty="0">
                <a:latin typeface="Times New Roman" panose="02020603050405020304" pitchFamily="18" charset="0"/>
                <a:cs typeface="Times New Roman" panose="02020603050405020304" pitchFamily="18" charset="0"/>
              </a:rPr>
              <a:t>A typical application is the calculation and optimization of the compression ratio of one stage of a turbo-molecular pump, or the </a:t>
            </a:r>
            <a:r>
              <a:rPr lang="en-US" b="1" dirty="0">
                <a:latin typeface="Times New Roman" panose="02020603050405020304" pitchFamily="18" charset="0"/>
                <a:cs typeface="Times New Roman" panose="02020603050405020304" pitchFamily="18" charset="0"/>
              </a:rPr>
              <a:t>creation of a radial molecular density gradient inside a rotating drum</a:t>
            </a:r>
            <a:r>
              <a:rPr lang="en-US" dirty="0">
                <a:latin typeface="Times New Roman" panose="02020603050405020304" pitchFamily="18" charset="0"/>
                <a:cs typeface="Times New Roman" panose="02020603050405020304" pitchFamily="18" charset="0"/>
              </a:rPr>
              <a:t>.</a:t>
            </a:r>
          </a:p>
          <a:p>
            <a:pPr marL="342900" indent="-342900">
              <a:spcAft>
                <a:spcPts val="600"/>
              </a:spcAft>
              <a:buFont typeface="+mj-lt"/>
              <a:buAutoNum type="arabicPeriod"/>
            </a:pPr>
            <a:r>
              <a:rPr lang="en-US" dirty="0">
                <a:latin typeface="Times New Roman" panose="02020603050405020304" pitchFamily="18" charset="0"/>
                <a:cs typeface="Times New Roman" panose="02020603050405020304" pitchFamily="18" charset="0"/>
              </a:rPr>
              <a:t>Another case, often found in literature, is when one or more surfaces move along a straight line (parallel). This can describe some micromechanical devices, or be a first approximation for some type of pumps (molecular drag).</a:t>
            </a:r>
          </a:p>
          <a:p>
            <a:pPr marL="342900" indent="-342900">
              <a:spcAft>
                <a:spcPts val="600"/>
              </a:spcAft>
              <a:buFont typeface="+mj-lt"/>
              <a:buAutoNum type="arabicPeriod"/>
            </a:pPr>
            <a:r>
              <a:rPr lang="en-US" dirty="0">
                <a:latin typeface="Times New Roman" panose="02020603050405020304" pitchFamily="18" charset="0"/>
                <a:cs typeface="Times New Roman" panose="02020603050405020304" pitchFamily="18" charset="0"/>
              </a:rPr>
              <a:t>A third example is given: calculation of the compression ratio for different geometries and degrees of abstraction of one </a:t>
            </a:r>
            <a:r>
              <a:rPr lang="en-US" b="1" dirty="0">
                <a:latin typeface="Times New Roman" panose="02020603050405020304" pitchFamily="18" charset="0"/>
                <a:cs typeface="Times New Roman" panose="02020603050405020304" pitchFamily="18" charset="0"/>
              </a:rPr>
              <a:t>stator-rotor turbo-molecular pump stage</a:t>
            </a:r>
            <a:r>
              <a:rPr lang="en-US"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28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6931" y="1541721"/>
            <a:ext cx="2912384" cy="377455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06814" y="1541721"/>
            <a:ext cx="5332541" cy="2677036"/>
          </a:xfrm>
          <a:prstGeom prst="rect">
            <a:avLst/>
          </a:prstGeom>
          <a:ln>
            <a:solidFill>
              <a:schemeClr val="tx2"/>
            </a:solidFill>
          </a:ln>
        </p:spPr>
      </p:pic>
      <p:cxnSp>
        <p:nvCxnSpPr>
          <p:cNvPr id="9" name="Straight Arrow Connector 8"/>
          <p:cNvCxnSpPr/>
          <p:nvPr/>
        </p:nvCxnSpPr>
        <p:spPr>
          <a:xfrm flipV="1">
            <a:off x="2732567" y="2125823"/>
            <a:ext cx="956931" cy="298400"/>
          </a:xfrm>
          <a:prstGeom prst="straightConnector1">
            <a:avLst/>
          </a:prstGeom>
          <a:ln w="762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30158" y="1350875"/>
            <a:ext cx="2684080" cy="1083292"/>
          </a:xfrm>
          <a:prstGeom prst="rect">
            <a:avLst/>
          </a:prstGeom>
          <a:ln>
            <a:solidFill>
              <a:schemeClr val="tx2"/>
            </a:solidFill>
          </a:ln>
        </p:spPr>
      </p:pic>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12) </a:t>
            </a:r>
            <a:r>
              <a:rPr lang="en-US" sz="1800" dirty="0">
                <a:latin typeface="Times New Roman" panose="02020603050405020304" pitchFamily="18" charset="0"/>
                <a:cs typeface="Times New Roman" panose="02020603050405020304" pitchFamily="18" charset="0"/>
              </a:rPr>
              <a:t>Moving surfaces: Parallel moving and rotations;</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574332"/>
            <a:ext cx="9144000" cy="923330"/>
          </a:xfrm>
          <a:prstGeom prst="rect">
            <a:avLst/>
          </a:prstGeom>
          <a:noFill/>
        </p:spPr>
        <p:txBody>
          <a:bodyPr wrap="square" rtlCol="0">
            <a:spAutoFit/>
          </a:bodyPr>
          <a:lstStyle/>
          <a:p>
            <a:pPr marL="342900" indent="-342900">
              <a:spcAft>
                <a:spcPts val="600"/>
              </a:spcAft>
              <a:buFont typeface="+mj-lt"/>
              <a:buAutoNum type="arabicPeriod"/>
            </a:pPr>
            <a:r>
              <a:rPr lang="en-US" dirty="0">
                <a:latin typeface="Times New Roman" panose="02020603050405020304" pitchFamily="18" charset="0"/>
                <a:cs typeface="Times New Roman" panose="02020603050405020304" pitchFamily="18" charset="0"/>
              </a:rPr>
              <a:t>A typical application is the calculation and optimization of the compression ratio of one stage of a turbo-molecular pump, or the </a:t>
            </a:r>
            <a:r>
              <a:rPr lang="en-US" b="1" dirty="0">
                <a:latin typeface="Times New Roman" panose="02020603050405020304" pitchFamily="18" charset="0"/>
                <a:cs typeface="Times New Roman" panose="02020603050405020304" pitchFamily="18" charset="0"/>
              </a:rPr>
              <a:t>creation of a radial molecular density gradient inside a rotating drum</a:t>
            </a:r>
            <a:r>
              <a:rPr lang="en-US"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6176" y="1541721"/>
            <a:ext cx="7711336" cy="4818078"/>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23210" y="1541721"/>
            <a:ext cx="7711337" cy="4818078"/>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106301" y="1541721"/>
            <a:ext cx="6616996" cy="4828758"/>
          </a:xfrm>
          <a:prstGeom prst="rect">
            <a:avLst/>
          </a:prstGeom>
          <a:ln>
            <a:solidFill>
              <a:schemeClr val="tx2"/>
            </a:solidFill>
          </a:ln>
        </p:spPr>
      </p:pic>
    </p:spTree>
    <p:extLst>
      <p:ext uri="{BB962C8B-B14F-4D97-AF65-F5344CB8AC3E}">
        <p14:creationId xmlns:p14="http://schemas.microsoft.com/office/powerpoint/2010/main" val="322072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39A818-5CB3-D8F2-D88D-ECF843C6D149}"/>
              </a:ext>
            </a:extLst>
          </p:cNvPr>
          <p:cNvSpPr/>
          <p:nvPr/>
        </p:nvSpPr>
        <p:spPr>
          <a:xfrm>
            <a:off x="6486" y="3469532"/>
            <a:ext cx="6879863" cy="2665379"/>
          </a:xfrm>
          <a:prstGeom prst="roundRect">
            <a:avLst/>
          </a:prstGeom>
          <a:solidFill>
            <a:srgbClr val="FF99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78080"/>
            <a:ext cx="6879863" cy="6240170"/>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Advantage of event-driven simulation</a:t>
            </a:r>
            <a:r>
              <a:rPr lang="en-GB" sz="2400" dirty="0">
                <a:latin typeface="Times New Roman" panose="02020603050405020304" pitchFamily="18" charset="0"/>
                <a:cs typeface="Times New Roman" panose="02020603050405020304" pitchFamily="18" charset="0"/>
              </a:rPr>
              <a:t>:</a:t>
            </a:r>
          </a:p>
          <a:p>
            <a:pPr marL="285750" indent="-285750">
              <a:spcAft>
                <a:spcPts val="3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Speed</a:t>
            </a:r>
            <a:r>
              <a:rPr lang="en-GB" dirty="0">
                <a:latin typeface="Times New Roman" panose="02020603050405020304" pitchFamily="18" charset="0"/>
                <a:cs typeface="Times New Roman" panose="02020603050405020304" pitchFamily="18" charset="0"/>
              </a:rPr>
              <a:t>: the next collision location is determined by ray tracing methods, not by calculating the new location and checking if it’s still inside the geometry</a:t>
            </a:r>
          </a:p>
          <a:p>
            <a:pPr marL="285750" indent="-285750">
              <a:spcAft>
                <a:spcPts val="3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Continuity</a:t>
            </a:r>
            <a:r>
              <a:rPr lang="en-GB" dirty="0">
                <a:latin typeface="Times New Roman" panose="02020603050405020304" pitchFamily="18" charset="0"/>
                <a:cs typeface="Times New Roman" panose="02020603050405020304" pitchFamily="18" charset="0"/>
              </a:rPr>
              <a:t>: when a particle is pumped, a new one can be generated: with this, pressure results are immediate, and precision gets better with longer simulation time</a:t>
            </a:r>
          </a:p>
          <a:p>
            <a:pPr marL="285750" indent="-285750">
              <a:spcAft>
                <a:spcPts val="3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Low memory requirement</a:t>
            </a:r>
            <a:r>
              <a:rPr lang="en-GB" dirty="0">
                <a:latin typeface="Times New Roman" panose="02020603050405020304" pitchFamily="18" charset="0"/>
                <a:cs typeface="Times New Roman" panose="02020603050405020304" pitchFamily="18" charset="0"/>
              </a:rPr>
              <a:t>: at a certain moment, only a few particles (usually equal to the number of processor cores) are traced</a:t>
            </a:r>
          </a:p>
          <a:p>
            <a:pPr>
              <a:spcAft>
                <a:spcPts val="300"/>
              </a:spcAft>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Advantage of time-driven simulation</a:t>
            </a:r>
            <a:r>
              <a:rPr lang="en-GB" sz="2400" dirty="0">
                <a:latin typeface="Times New Roman" panose="02020603050405020304" pitchFamily="18" charset="0"/>
                <a:cs typeface="Times New Roman" panose="02020603050405020304" pitchFamily="18" charset="0"/>
              </a:rPr>
              <a:t>:</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By inserting particles to any location, arbitrary initial states can be  modelled</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Straightforward to measure volumetric quantities (gas density, prevailing molecule direction)</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Relatively easy to add inter-molecular collisions to the code</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As time advances in small steps, it is relatively easy to model </a:t>
            </a:r>
            <a:r>
              <a:rPr lang="en-GB" b="1" dirty="0">
                <a:latin typeface="Times New Roman" panose="02020603050405020304" pitchFamily="18" charset="0"/>
                <a:cs typeface="Times New Roman" panose="02020603050405020304" pitchFamily="18" charset="0"/>
              </a:rPr>
              <a:t>surface saturation processes</a:t>
            </a: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6870136" y="372979"/>
            <a:ext cx="2264137" cy="3408121"/>
          </a:xfrm>
          <a:prstGeom prst="rect">
            <a:avLst/>
          </a:prstGeom>
        </p:spPr>
      </p:pic>
      <p:sp>
        <p:nvSpPr>
          <p:cNvPr id="5" name="TextBox 4">
            <a:extLst>
              <a:ext uri="{FF2B5EF4-FFF2-40B4-BE49-F238E27FC236}">
                <a16:creationId xmlns:a16="http://schemas.microsoft.com/office/drawing/2014/main" id="{7E858D7F-2DCB-D604-0405-C8F14CE60B15}"/>
              </a:ext>
            </a:extLst>
          </p:cNvPr>
          <p:cNvSpPr txBox="1"/>
          <p:nvPr/>
        </p:nvSpPr>
        <p:spPr>
          <a:xfrm>
            <a:off x="7798147" y="4463931"/>
            <a:ext cx="1154349" cy="646331"/>
          </a:xfrm>
          <a:prstGeom prst="rect">
            <a:avLst/>
          </a:prstGeom>
          <a:noFill/>
        </p:spPr>
        <p:txBody>
          <a:bodyPr wrap="square" rtlCol="0">
            <a:spAutoFit/>
          </a:bodyPr>
          <a:lstStyle/>
          <a:p>
            <a:pPr algn="ctr"/>
            <a:r>
              <a:rPr lang="en-US" dirty="0"/>
              <a:t>NOT </a:t>
            </a:r>
            <a:r>
              <a:rPr lang="en-US" dirty="0" err="1"/>
              <a:t>Molflow</a:t>
            </a:r>
            <a:r>
              <a:rPr lang="en-US" dirty="0"/>
              <a:t>+</a:t>
            </a:r>
            <a:endParaRPr lang="en-GB" dirty="0"/>
          </a:p>
        </p:txBody>
      </p:sp>
      <p:sp>
        <p:nvSpPr>
          <p:cNvPr id="6" name="Arrow: Right 5">
            <a:extLst>
              <a:ext uri="{FF2B5EF4-FFF2-40B4-BE49-F238E27FC236}">
                <a16:creationId xmlns:a16="http://schemas.microsoft.com/office/drawing/2014/main" id="{C85CB2FA-2072-8B12-45A3-261F669AF68F}"/>
              </a:ext>
            </a:extLst>
          </p:cNvPr>
          <p:cNvSpPr/>
          <p:nvPr/>
        </p:nvSpPr>
        <p:spPr>
          <a:xfrm rot="10800000">
            <a:off x="6952031" y="4479055"/>
            <a:ext cx="780435" cy="696604"/>
          </a:xfrm>
          <a:prstGeom prst="rightArrow">
            <a:avLst/>
          </a:prstGeom>
          <a:solidFill>
            <a:srgbClr val="FF99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217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animEffect transition="in" filter="fade">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bldLvl="2"/>
      <p:bldP spid="5" grpId="0"/>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12) </a:t>
            </a:r>
            <a:r>
              <a:rPr lang="en-US" sz="1800" dirty="0">
                <a:latin typeface="Times New Roman" panose="02020603050405020304" pitchFamily="18" charset="0"/>
                <a:cs typeface="Times New Roman" panose="02020603050405020304" pitchFamily="18" charset="0"/>
              </a:rPr>
              <a:t>Moving surfaces: Parallel moving and rotations;</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574332"/>
            <a:ext cx="9144000" cy="3754874"/>
          </a:xfrm>
          <a:prstGeom prst="rect">
            <a:avLst/>
          </a:prstGeom>
          <a:noFill/>
        </p:spPr>
        <p:txBody>
          <a:bodyPr wrap="square" rtlCol="0">
            <a:spAutoFit/>
          </a:bodyPr>
          <a:lstStyle/>
          <a:p>
            <a:pPr marL="342900" indent="-342900">
              <a:spcAft>
                <a:spcPts val="600"/>
              </a:spcAft>
              <a:buFont typeface="+mj-lt"/>
              <a:buAutoNum type="arabicPeriod" startAt="2"/>
            </a:pPr>
            <a:r>
              <a:rPr lang="en-US" dirty="0">
                <a:latin typeface="Times New Roman" panose="02020603050405020304" pitchFamily="18" charset="0"/>
                <a:cs typeface="Times New Roman" panose="02020603050405020304" pitchFamily="18" charset="0"/>
              </a:rPr>
              <a:t>Another case, often found in literature, is when </a:t>
            </a:r>
            <a:r>
              <a:rPr lang="en-US" b="1" dirty="0">
                <a:latin typeface="Times New Roman" panose="02020603050405020304" pitchFamily="18" charset="0"/>
                <a:cs typeface="Times New Roman" panose="02020603050405020304" pitchFamily="18" charset="0"/>
              </a:rPr>
              <a:t>one or more surfaces move along a straight line (parallel). </a:t>
            </a:r>
            <a:r>
              <a:rPr lang="en-US" dirty="0">
                <a:latin typeface="Times New Roman" panose="02020603050405020304" pitchFamily="18" charset="0"/>
                <a:cs typeface="Times New Roman" panose="02020603050405020304" pitchFamily="18" charset="0"/>
              </a:rPr>
              <a:t>This can describe some </a:t>
            </a:r>
            <a:r>
              <a:rPr lang="en-US" b="1" dirty="0">
                <a:latin typeface="Times New Roman" panose="02020603050405020304" pitchFamily="18" charset="0"/>
                <a:cs typeface="Times New Roman" panose="02020603050405020304" pitchFamily="18" charset="0"/>
              </a:rPr>
              <a:t>micromechanical devices</a:t>
            </a:r>
            <a:r>
              <a:rPr lang="en-US" dirty="0">
                <a:latin typeface="Times New Roman" panose="02020603050405020304" pitchFamily="18" charset="0"/>
                <a:cs typeface="Times New Roman" panose="02020603050405020304" pitchFamily="18" charset="0"/>
              </a:rPr>
              <a:t>, or be a first approximation for some type of pumps </a:t>
            </a:r>
            <a:r>
              <a:rPr lang="en-US" b="1" dirty="0">
                <a:latin typeface="Times New Roman" panose="02020603050405020304" pitchFamily="18" charset="0"/>
                <a:cs typeface="Times New Roman" panose="02020603050405020304" pitchFamily="18" charset="0"/>
              </a:rPr>
              <a:t>(molecular drag</a:t>
            </a:r>
            <a:r>
              <a:rPr lang="en-US" dirty="0">
                <a:latin typeface="Times New Roman" panose="02020603050405020304" pitchFamily="18" charset="0"/>
                <a:cs typeface="Times New Roman" panose="02020603050405020304" pitchFamily="18" charset="0"/>
              </a:rPr>
              <a:t>):</a:t>
            </a:r>
          </a:p>
          <a:p>
            <a:pPr>
              <a:spcAft>
                <a:spcPts val="600"/>
              </a:spcAft>
            </a:pPr>
            <a:r>
              <a:rPr lang="en-US" dirty="0">
                <a:latin typeface="Times New Roman" panose="02020603050405020304" pitchFamily="18" charset="0"/>
                <a:cs typeface="Times New Roman" panose="02020603050405020304" pitchFamily="18" charset="0"/>
              </a:rPr>
              <a:t>Calculate: K</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F/B</a:t>
            </a:r>
          </a:p>
          <a:p>
            <a:pPr>
              <a:spcAft>
                <a:spcPts val="600"/>
              </a:spcAft>
            </a:pPr>
            <a:r>
              <a:rPr lang="en-US" dirty="0">
                <a:latin typeface="Times New Roman" panose="02020603050405020304" pitchFamily="18" charset="0"/>
                <a:cs typeface="Times New Roman" panose="02020603050405020304" pitchFamily="18" charset="0"/>
              </a:rPr>
              <a:t>F=Forward </a:t>
            </a:r>
            <a:r>
              <a:rPr lang="en-US" dirty="0" err="1">
                <a:latin typeface="Times New Roman" panose="02020603050405020304" pitchFamily="18" charset="0"/>
                <a:cs typeface="Times New Roman" panose="02020603050405020304" pitchFamily="18" charset="0"/>
              </a:rPr>
              <a:t>transm.Prob</a:t>
            </a:r>
            <a:r>
              <a:rPr lang="en-US" dirty="0">
                <a:latin typeface="Times New Roman" panose="02020603050405020304" pitchFamily="18" charset="0"/>
                <a:cs typeface="Times New Roman" panose="02020603050405020304" pitchFamily="18" charset="0"/>
              </a:rPr>
              <a:t>.</a:t>
            </a:r>
          </a:p>
          <a:p>
            <a:pPr>
              <a:spcAft>
                <a:spcPts val="600"/>
              </a:spcAft>
            </a:pPr>
            <a:r>
              <a:rPr lang="en-US" dirty="0">
                <a:latin typeface="Times New Roman" panose="02020603050405020304" pitchFamily="18" charset="0"/>
                <a:cs typeface="Times New Roman" panose="02020603050405020304" pitchFamily="18" charset="0"/>
              </a:rPr>
              <a:t>B=Backward   “        “</a:t>
            </a:r>
          </a:p>
          <a:p>
            <a:pPr>
              <a:spcAft>
                <a:spcPts val="600"/>
              </a:spcAft>
            </a:pPr>
            <a:r>
              <a:rPr lang="en-US" dirty="0">
                <a:latin typeface="Times New Roman" panose="02020603050405020304" pitchFamily="18" charset="0"/>
                <a:cs typeface="Times New Roman" panose="02020603050405020304" pitchFamily="18" charset="0"/>
              </a:rPr>
              <a:t>K</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=Compression Ratio</a:t>
            </a:r>
          </a:p>
          <a:p>
            <a:pPr>
              <a:spcAft>
                <a:spcPts val="600"/>
              </a:spcAft>
            </a:pPr>
            <a:r>
              <a:rPr lang="en-US" dirty="0">
                <a:latin typeface="Times New Roman" panose="02020603050405020304" pitchFamily="18" charset="0"/>
                <a:cs typeface="Times New Roman" panose="02020603050405020304" pitchFamily="18" charset="0"/>
              </a:rPr>
              <a:t>L/R = 10</a:t>
            </a:r>
          </a:p>
          <a:p>
            <a:pPr>
              <a:spcAft>
                <a:spcPts val="600"/>
              </a:spcAft>
            </a:pP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=Drift velocity walls</a:t>
            </a:r>
          </a:p>
          <a:p>
            <a:pPr>
              <a:spcAft>
                <a:spcPts val="600"/>
              </a:spcAft>
            </a:pP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=Most Prob. Velocity</a:t>
            </a:r>
          </a:p>
          <a:p>
            <a:pPr marL="285750" indent="-28575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“X”: Molflow+ data</a:t>
            </a: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03723" y="1497662"/>
            <a:ext cx="6526865" cy="4818078"/>
          </a:xfrm>
          <a:prstGeom prst="rect">
            <a:avLst/>
          </a:prstGeom>
          <a:ln>
            <a:solidFill>
              <a:srgbClr val="FF0000"/>
            </a:solidFill>
          </a:ln>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74096" y="1487544"/>
            <a:ext cx="5457259" cy="4828196"/>
          </a:xfrm>
          <a:prstGeom prst="rect">
            <a:avLst/>
          </a:prstGeom>
          <a:ln>
            <a:solidFill>
              <a:schemeClr val="tx2"/>
            </a:solidFill>
          </a:ln>
        </p:spPr>
      </p:pic>
      <p:cxnSp>
        <p:nvCxnSpPr>
          <p:cNvPr id="11" name="Straight Arrow Connector 10"/>
          <p:cNvCxnSpPr/>
          <p:nvPr/>
        </p:nvCxnSpPr>
        <p:spPr>
          <a:xfrm flipV="1">
            <a:off x="3763926" y="2562447"/>
            <a:ext cx="669851" cy="161416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021033" y="3094557"/>
            <a:ext cx="669851" cy="161416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763926" y="3000199"/>
            <a:ext cx="414663" cy="369332"/>
          </a:xfrm>
          <a:prstGeom prst="rect">
            <a:avLst/>
          </a:prstGeom>
          <a:noFill/>
        </p:spPr>
        <p:txBody>
          <a:bodyPr wrap="square" rtlCol="0">
            <a:spAutoFit/>
          </a:bodyPr>
          <a:lstStyle/>
          <a:p>
            <a:pPr algn="ctr"/>
            <a:r>
              <a:rPr lang="en-GB" dirty="0">
                <a:solidFill>
                  <a:srgbClr val="FF0000"/>
                </a:solidFill>
              </a:rPr>
              <a:t>V</a:t>
            </a:r>
            <a:r>
              <a:rPr lang="en-GB" baseline="-25000" dirty="0">
                <a:solidFill>
                  <a:srgbClr val="FF0000"/>
                </a:solidFill>
              </a:rPr>
              <a:t>s</a:t>
            </a:r>
          </a:p>
        </p:txBody>
      </p:sp>
      <p:sp>
        <p:nvSpPr>
          <p:cNvPr id="14" name="TextBox 13"/>
          <p:cNvSpPr txBox="1"/>
          <p:nvPr/>
        </p:nvSpPr>
        <p:spPr>
          <a:xfrm>
            <a:off x="7351029" y="3790597"/>
            <a:ext cx="414663" cy="369332"/>
          </a:xfrm>
          <a:prstGeom prst="rect">
            <a:avLst/>
          </a:prstGeom>
          <a:noFill/>
        </p:spPr>
        <p:txBody>
          <a:bodyPr wrap="square" rtlCol="0">
            <a:spAutoFit/>
          </a:bodyPr>
          <a:lstStyle/>
          <a:p>
            <a:pPr algn="ctr"/>
            <a:r>
              <a:rPr lang="en-GB" dirty="0">
                <a:solidFill>
                  <a:srgbClr val="FF0000"/>
                </a:solidFill>
              </a:rPr>
              <a:t>V</a:t>
            </a:r>
            <a:r>
              <a:rPr lang="en-GB" baseline="-25000" dirty="0">
                <a:solidFill>
                  <a:srgbClr val="FF0000"/>
                </a:solidFill>
              </a:rPr>
              <a:t>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843" y="1497662"/>
            <a:ext cx="6281421" cy="4818078"/>
          </a:xfrm>
          <a:prstGeom prst="rect">
            <a:avLst/>
          </a:prstGeom>
          <a:ln>
            <a:solidFill>
              <a:srgbClr val="FF0000"/>
            </a:solidFill>
          </a:ln>
        </p:spPr>
      </p:pic>
      <p:pic>
        <p:nvPicPr>
          <p:cNvPr id="7" name="Picture 6"/>
          <p:cNvPicPr>
            <a:picLocks/>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2433" y="1616149"/>
            <a:ext cx="5362480" cy="4049053"/>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354520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2" presetClass="entr" presetSubtype="4"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2" presetClass="entr" presetSubtype="4"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par>
                          <p:cTn id="68" fill="hold">
                            <p:stCondLst>
                              <p:cond delay="2000"/>
                            </p:stCondLst>
                            <p:childTnLst>
                              <p:par>
                                <p:cTn id="69" presetID="2" presetClass="entr" presetSubtype="4" fill="hold" grpId="0" nodeType="afterEffect">
                                  <p:stCondLst>
                                    <p:cond delay="0"/>
                                  </p:stCondLst>
                                  <p:childTnLst>
                                    <p:set>
                                      <p:cBhvr>
                                        <p:cTn id="70" dur="1" fill="hold">
                                          <p:stCondLst>
                                            <p:cond delay="0"/>
                                          </p:stCondLst>
                                        </p:cTn>
                                        <p:tgtEl>
                                          <p:spTgt spid="3">
                                            <p:txEl>
                                              <p:pRg st="6" end="6"/>
                                            </p:txEl>
                                          </p:spTgt>
                                        </p:tgtEl>
                                        <p:attrNameLst>
                                          <p:attrName>style.visibility</p:attrName>
                                        </p:attrNameLst>
                                      </p:cBhvr>
                                      <p:to>
                                        <p:strVal val="visible"/>
                                      </p:to>
                                    </p:set>
                                    <p:anim calcmode="lin" valueType="num">
                                      <p:cBhvr additive="base">
                                        <p:cTn id="7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73" fill="hold">
                            <p:stCondLst>
                              <p:cond delay="2500"/>
                            </p:stCondLst>
                            <p:childTnLst>
                              <p:par>
                                <p:cTn id="74" presetID="2" presetClass="entr" presetSubtype="4" fill="hold" grpId="0" nodeType="after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 calcmode="lin" valueType="num">
                                      <p:cBhvr additive="base">
                                        <p:cTn id="7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additive="base">
                                        <p:cTn id="82" dur="500" fill="hold"/>
                                        <p:tgtEl>
                                          <p:spTgt spid="6"/>
                                        </p:tgtEl>
                                        <p:attrNameLst>
                                          <p:attrName>ppt_x</p:attrName>
                                        </p:attrNameLst>
                                      </p:cBhvr>
                                      <p:tavLst>
                                        <p:tav tm="0">
                                          <p:val>
                                            <p:strVal val="#ppt_x"/>
                                          </p:val>
                                        </p:tav>
                                        <p:tav tm="100000">
                                          <p:val>
                                            <p:strVal val="#ppt_x"/>
                                          </p:val>
                                        </p:tav>
                                      </p:tavLst>
                                    </p:anim>
                                    <p:anim calcmode="lin" valueType="num">
                                      <p:cBhvr additive="base">
                                        <p:cTn id="8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anim calcmode="lin" valueType="num">
                                      <p:cBhvr>
                                        <p:cTn id="89" dur="1000" fill="hold"/>
                                        <p:tgtEl>
                                          <p:spTgt spid="7"/>
                                        </p:tgtEl>
                                        <p:attrNameLst>
                                          <p:attrName>ppt_x</p:attrName>
                                        </p:attrNameLst>
                                      </p:cBhvr>
                                      <p:tavLst>
                                        <p:tav tm="0">
                                          <p:val>
                                            <p:strVal val="#ppt_x"/>
                                          </p:val>
                                        </p:tav>
                                        <p:tav tm="100000">
                                          <p:val>
                                            <p:strVal val="#ppt_x"/>
                                          </p:val>
                                        </p:tav>
                                      </p:tavLst>
                                    </p:anim>
                                    <p:anim calcmode="lin" valueType="num">
                                      <p:cBhvr>
                                        <p:cTn id="90" dur="1000" fill="hold"/>
                                        <p:tgtEl>
                                          <p:spTgt spid="7"/>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2" presetClass="entr" presetSubtype="4" fill="hold" grpId="0" nodeType="afterEffect">
                                  <p:stCondLst>
                                    <p:cond delay="0"/>
                                  </p:stCondLst>
                                  <p:childTnLst>
                                    <p:set>
                                      <p:cBhvr>
                                        <p:cTn id="93" dur="1" fill="hold">
                                          <p:stCondLst>
                                            <p:cond delay="0"/>
                                          </p:stCondLst>
                                        </p:cTn>
                                        <p:tgtEl>
                                          <p:spTgt spid="3">
                                            <p:txEl>
                                              <p:pRg st="8" end="8"/>
                                            </p:txEl>
                                          </p:spTgt>
                                        </p:tgtEl>
                                        <p:attrNameLst>
                                          <p:attrName>style.visibility</p:attrName>
                                        </p:attrNameLst>
                                      </p:cBhvr>
                                      <p:to>
                                        <p:strVal val="visible"/>
                                      </p:to>
                                    </p:set>
                                    <p:anim calcmode="lin" valueType="num">
                                      <p:cBhvr additive="base">
                                        <p:cTn id="9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12) </a:t>
            </a:r>
            <a:r>
              <a:rPr lang="en-US" sz="1800" dirty="0">
                <a:latin typeface="Times New Roman" panose="02020603050405020304" pitchFamily="18" charset="0"/>
                <a:cs typeface="Times New Roman" panose="02020603050405020304" pitchFamily="18" charset="0"/>
              </a:rPr>
              <a:t>Moving surfaces: Parallel moving and rotations;</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574332"/>
            <a:ext cx="9144000" cy="2539157"/>
          </a:xfrm>
          <a:prstGeom prst="rect">
            <a:avLst/>
          </a:prstGeom>
          <a:noFill/>
        </p:spPr>
        <p:txBody>
          <a:bodyPr wrap="square" rtlCol="0">
            <a:spAutoFit/>
          </a:bodyPr>
          <a:lstStyle/>
          <a:p>
            <a:pPr marL="342900" indent="-342900">
              <a:spcAft>
                <a:spcPts val="600"/>
              </a:spcAft>
              <a:buFont typeface="+mj-lt"/>
              <a:buAutoNum type="arabicPeriod" startAt="3"/>
            </a:pPr>
            <a:r>
              <a:rPr lang="en-US" dirty="0">
                <a:latin typeface="Times New Roman" panose="02020603050405020304" pitchFamily="18" charset="0"/>
                <a:cs typeface="Times New Roman" panose="02020603050405020304" pitchFamily="18" charset="0"/>
              </a:rPr>
              <a:t>A third example is given: calculation of the compression ratio for different geometries and degrees of abstraction of one </a:t>
            </a:r>
            <a:r>
              <a:rPr lang="en-US" b="1" dirty="0">
                <a:latin typeface="Times New Roman" panose="02020603050405020304" pitchFamily="18" charset="0"/>
                <a:cs typeface="Times New Roman" panose="02020603050405020304" pitchFamily="18" charset="0"/>
              </a:rPr>
              <a:t>stator-rotor turbo-molecular pump stage</a:t>
            </a:r>
            <a:r>
              <a:rPr lang="en-US" dirty="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max</a:t>
            </a:r>
            <a:r>
              <a:rPr lang="en-US" dirty="0">
                <a:latin typeface="Times New Roman" panose="02020603050405020304" pitchFamily="18" charset="0"/>
                <a:cs typeface="Times New Roman" panose="02020603050405020304" pitchFamily="18" charset="0"/>
              </a:rPr>
              <a:t>=Compression </a:t>
            </a:r>
          </a:p>
          <a:p>
            <a:pPr lvl="1"/>
            <a:r>
              <a:rPr lang="en-US" dirty="0">
                <a:latin typeface="Times New Roman" panose="02020603050405020304" pitchFamily="18" charset="0"/>
                <a:cs typeface="Times New Roman" panose="02020603050405020304" pitchFamily="18" charset="0"/>
              </a:rPr>
              <a:t>       ratio </a:t>
            </a:r>
            <a:r>
              <a:rPr lang="en-US" dirty="0">
                <a:solidFill>
                  <a:srgbClr val="FF0000"/>
                </a:solidFill>
                <a:latin typeface="Times New Roman" panose="02020603050405020304" pitchFamily="18" charset="0"/>
                <a:cs typeface="Times New Roman" panose="02020603050405020304" pitchFamily="18" charset="0"/>
              </a:rPr>
              <a:t>X</a:t>
            </a:r>
          </a:p>
          <a:p>
            <a:pPr lvl="1"/>
            <a:endParaRPr lang="en-GB" dirty="0">
              <a:latin typeface="Times New Roman" panose="02020603050405020304" pitchFamily="18" charset="0"/>
              <a:cs typeface="Times New Roman" panose="02020603050405020304" pitchFamily="18" charset="0"/>
            </a:endParaRPr>
          </a:p>
          <a:p>
            <a:pPr marL="285750" lvl="1"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W=pumping speed</a:t>
            </a:r>
            <a:endParaRPr lang="en-US" dirty="0">
              <a:latin typeface="Times New Roman" panose="02020603050405020304" pitchFamily="18" charset="0"/>
              <a:cs typeface="Times New Roman" panose="02020603050405020304" pitchFamily="18" charset="0"/>
            </a:endParaRPr>
          </a:p>
          <a:p>
            <a:pPr marL="0" lvl="1"/>
            <a:r>
              <a:rPr lang="en-US" dirty="0">
                <a:latin typeface="Times New Roman" panose="02020603050405020304" pitchFamily="18" charset="0"/>
                <a:cs typeface="Times New Roman" panose="02020603050405020304" pitchFamily="18" charset="0"/>
              </a:rPr>
              <a:t>           factor X</a:t>
            </a:r>
            <a:endParaRPr lang="en-GB"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510" y="1220663"/>
            <a:ext cx="6773220" cy="4839375"/>
          </a:xfrm>
          <a:prstGeom prst="rect">
            <a:avLst/>
          </a:prstGeom>
          <a:ln>
            <a:solidFill>
              <a:srgbClr val="FF0000"/>
            </a:solidFill>
          </a:ln>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29457" y="1574606"/>
            <a:ext cx="6797273" cy="3744196"/>
          </a:xfrm>
          <a:prstGeom prst="rect">
            <a:avLst/>
          </a:prstGeom>
          <a:ln>
            <a:solidFill>
              <a:srgbClr val="FF0000"/>
            </a:solidFill>
          </a:ln>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21056" y="1903228"/>
            <a:ext cx="6805673" cy="3826329"/>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84382" y="1788897"/>
            <a:ext cx="5413321" cy="4000620"/>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832331" y="1799530"/>
            <a:ext cx="5301577" cy="3956845"/>
          </a:xfrm>
          <a:prstGeom prst="rect">
            <a:avLst/>
          </a:prstGeom>
        </p:spPr>
      </p:pic>
    </p:spTree>
    <p:extLst>
      <p:ext uri="{BB962C8B-B14F-4D97-AF65-F5344CB8AC3E}">
        <p14:creationId xmlns:p14="http://schemas.microsoft.com/office/powerpoint/2010/main" val="207556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13) </a:t>
            </a:r>
            <a:r>
              <a:rPr lang="en-US" sz="1800" dirty="0">
                <a:latin typeface="Times New Roman" panose="02020603050405020304" pitchFamily="18" charset="0"/>
                <a:cs typeface="Times New Roman" panose="02020603050405020304" pitchFamily="18" charset="0"/>
              </a:rPr>
              <a:t>Review of applications of Molflow+ to non-vacuum phenomena;</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574332"/>
            <a:ext cx="8854831" cy="549381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ray-tracing algorithm implemented in Molflow+ shares many analogies with other ray-tracing codes which have been created for completely different fields of application.</a:t>
            </a:r>
          </a:p>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Few of the many possible examples are: </a:t>
            </a:r>
          </a:p>
          <a:p>
            <a:pPr marL="800100" lvl="1" indent="-342900">
              <a:spcAft>
                <a:spcPts val="600"/>
              </a:spcAf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calculation of the transport of </a:t>
            </a:r>
            <a:r>
              <a:rPr lang="en-US" b="1" dirty="0">
                <a:latin typeface="Times New Roman" panose="02020603050405020304" pitchFamily="18" charset="0"/>
                <a:cs typeface="Times New Roman" panose="02020603050405020304" pitchFamily="18" charset="0"/>
              </a:rPr>
              <a:t>radioactive ion-beams</a:t>
            </a:r>
            <a:r>
              <a:rPr lang="en-US" dirty="0">
                <a:latin typeface="Times New Roman" panose="02020603050405020304" pitchFamily="18" charset="0"/>
                <a:cs typeface="Times New Roman" panose="02020603050405020304" pitchFamily="18" charset="0"/>
              </a:rPr>
              <a:t> (with </a:t>
            </a:r>
            <a:r>
              <a:rPr lang="en-US" b="1" u="sng" dirty="0">
                <a:latin typeface="Times New Roman" panose="02020603050405020304" pitchFamily="18" charset="0"/>
                <a:cs typeface="Times New Roman" panose="02020603050405020304" pitchFamily="18" charset="0"/>
              </a:rPr>
              <a:t>short half-lives</a:t>
            </a:r>
            <a:r>
              <a:rPr lang="en-US" dirty="0">
                <a:latin typeface="Times New Roman" panose="02020603050405020304" pitchFamily="18" charset="0"/>
                <a:cs typeface="Times New Roman" panose="02020603050405020304" pitchFamily="18" charset="0"/>
              </a:rPr>
              <a:t>): this is a feature built-in into the code!... (*)</a:t>
            </a:r>
          </a:p>
          <a:p>
            <a:pPr marL="800100" lvl="1" indent="-342900">
              <a:spcAft>
                <a:spcPts val="600"/>
              </a:spcAf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calculation of the view-factor of complex geometries (see the </a:t>
            </a:r>
            <a:r>
              <a:rPr lang="en-US" b="1" u="sng" dirty="0" err="1">
                <a:latin typeface="Times New Roman" panose="02020603050405020304" pitchFamily="18" charset="0"/>
                <a:cs typeface="Times New Roman" panose="02020603050405020304" pitchFamily="18" charset="0"/>
              </a:rPr>
              <a:t>McCryo</a:t>
            </a:r>
            <a:r>
              <a:rPr lang="en-US" b="1" u="sng"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“spin-off” code on our CERN web site, for instance). It can be used to optimize the design of the thermal shields of a cryogenic equipment.</a:t>
            </a:r>
          </a:p>
          <a:p>
            <a:pPr marL="800100" lvl="1" indent="-342900">
              <a:spcAft>
                <a:spcPts val="600"/>
              </a:spcAf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calculation of view-factors: can be used to optimize the design of </a:t>
            </a:r>
            <a:r>
              <a:rPr lang="en-US" b="1" u="sng" dirty="0">
                <a:latin typeface="Times New Roman" panose="02020603050405020304" pitchFamily="18" charset="0"/>
                <a:cs typeface="Times New Roman" panose="02020603050405020304" pitchFamily="18" charset="0"/>
              </a:rPr>
              <a:t>atomic microscopes</a:t>
            </a:r>
          </a:p>
          <a:p>
            <a:pPr marL="800100" lvl="1" indent="-342900">
              <a:spcAft>
                <a:spcPts val="600"/>
              </a:spcAf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calculation of the lighting and shading indoor or outdoor, or the simulation of the illumination of solar panels by sunlight: </a:t>
            </a:r>
          </a:p>
          <a:p>
            <a:pPr marL="800100" lvl="1" indent="-342900">
              <a:spcAft>
                <a:spcPts val="600"/>
              </a:spcAf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“Cornell Box” problem (goes back to the origins of computer graphics!)</a:t>
            </a:r>
          </a:p>
          <a:p>
            <a:pPr marL="800100" lvl="1" indent="-342900">
              <a:spcAft>
                <a:spcPts val="600"/>
              </a:spcAf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“killer” skyscraper in Las Vegas (simulation of optical effects such as </a:t>
            </a:r>
            <a:r>
              <a:rPr lang="en-US" b="1" dirty="0">
                <a:latin typeface="Times New Roman" panose="02020603050405020304" pitchFamily="18" charset="0"/>
                <a:cs typeface="Times New Roman" panose="02020603050405020304" pitchFamily="18" charset="0"/>
              </a:rPr>
              <a:t>caustics</a:t>
            </a:r>
            <a:r>
              <a:rPr lang="en-US" dirty="0">
                <a:latin typeface="Times New Roman" panose="02020603050405020304" pitchFamily="18" charset="0"/>
                <a:cs typeface="Times New Roman" panose="02020603050405020304" pitchFamily="18" charset="0"/>
              </a:rPr>
              <a:t>)</a:t>
            </a:r>
          </a:p>
          <a:p>
            <a:pPr marL="800100" lvl="1" indent="-342900">
              <a:spcAft>
                <a:spcPts val="600"/>
              </a:spcAf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and many more (see “Results” pages on our website)… your imagination is the limit! </a:t>
            </a:r>
            <a:r>
              <a:rPr lang="en-US" dirty="0">
                <a:latin typeface="Times New Roman" panose="02020603050405020304" pitchFamily="18" charset="0"/>
                <a:cs typeface="Times New Roman" panose="02020603050405020304" pitchFamily="18" charset="0"/>
                <a:sym typeface="Wingdings" panose="05000000000000000000" pitchFamily="2" charset="2"/>
              </a:rPr>
              <a:t></a:t>
            </a:r>
            <a:endParaRPr lang="en-US" dirty="0">
              <a:latin typeface="Times New Roman" panose="02020603050405020304" pitchFamily="18" charset="0"/>
              <a:cs typeface="Times New Roman" panose="02020603050405020304" pitchFamily="18" charset="0"/>
            </a:endParaRPr>
          </a:p>
          <a:p>
            <a:pPr marL="800100" lvl="1" indent="-342900">
              <a:spcAft>
                <a:spcPts val="600"/>
              </a:spcAft>
              <a:buFont typeface="Wingdings" panose="05000000000000000000" pitchFamily="2" charset="2"/>
              <a:buChar char="ü"/>
            </a:pPr>
            <a:endParaRPr lang="en-GB"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767358" y="2002257"/>
            <a:ext cx="3197719" cy="3826863"/>
          </a:xfrm>
          <a:prstGeom prst="rect">
            <a:avLst/>
          </a:prstGeom>
        </p:spPr>
      </p:pic>
      <p:cxnSp>
        <p:nvCxnSpPr>
          <p:cNvPr id="6" name="Straight Arrow Connector 5"/>
          <p:cNvCxnSpPr>
            <a:cxnSpLocks/>
          </p:cNvCxnSpPr>
          <p:nvPr/>
        </p:nvCxnSpPr>
        <p:spPr>
          <a:xfrm>
            <a:off x="7224409" y="1864055"/>
            <a:ext cx="1081374" cy="147821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8197174" y="3335147"/>
            <a:ext cx="741628" cy="314344"/>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814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0"/>
                            </p:stCondLst>
                            <p:childTnLst>
                              <p:par>
                                <p:cTn id="30" presetID="2" presetClass="entr" presetSubtype="4"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additive="base">
                                        <p:cTn id="6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13) </a:t>
            </a:r>
            <a:r>
              <a:rPr lang="en-US" sz="1800" dirty="0">
                <a:latin typeface="Times New Roman" panose="02020603050405020304" pitchFamily="18" charset="0"/>
                <a:cs typeface="Times New Roman" panose="02020603050405020304" pitchFamily="18" charset="0"/>
              </a:rPr>
              <a:t>Review of applications of Molflow+ to non-vacuum phenomena;</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574332"/>
            <a:ext cx="8854831" cy="386259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Room lighting:</a:t>
            </a:r>
          </a:p>
          <a:p>
            <a:pPr marL="342900" indent="-342900">
              <a:spcAft>
                <a:spcPts val="600"/>
              </a:spcAft>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342900" indent="-342900">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spcAft>
                <a:spcPts val="600"/>
              </a:spcAft>
              <a:buFont typeface="Arial" panose="020B0604020202020204" pitchFamily="34" charset="0"/>
              <a:buChar char="•"/>
            </a:pPr>
            <a:endParaRPr lang="en-US" sz="800" dirty="0">
              <a:latin typeface="Times New Roman" panose="02020603050405020304" pitchFamily="18" charset="0"/>
              <a:cs typeface="Times New Roman" panose="02020603050405020304" pitchFamily="18" charset="0"/>
            </a:endParaRPr>
          </a:p>
          <a:p>
            <a:pPr marL="342900" indent="-342900">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Non-isothermal</a:t>
            </a:r>
          </a:p>
          <a:p>
            <a:r>
              <a:rPr lang="en-US" dirty="0">
                <a:latin typeface="Times New Roman" panose="02020603050405020304" pitchFamily="18" charset="0"/>
                <a:cs typeface="Times New Roman" panose="02020603050405020304" pitchFamily="18" charset="0"/>
              </a:rPr>
              <a:t>     system:</a:t>
            </a:r>
          </a:p>
          <a:p>
            <a:pPr marL="800100" lvl="1" indent="-342900">
              <a:spcAft>
                <a:spcPts val="600"/>
              </a:spcAft>
              <a:buFont typeface="Wingdings" panose="05000000000000000000" pitchFamily="2" charset="2"/>
              <a:buChar char="ü"/>
            </a:pPr>
            <a:endParaRPr lang="en-GB" dirty="0">
              <a:latin typeface="Times New Roman" panose="02020603050405020304" pitchFamily="18" charset="0"/>
              <a:cs typeface="Times New Roman" panose="02020603050405020304" pitchFamily="18" charset="0"/>
            </a:endParaRPr>
          </a:p>
        </p:txBody>
      </p:sp>
      <p:pic>
        <p:nvPicPr>
          <p:cNvPr id="1026" name="Picture 2" descr="slideshow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44110" y="595598"/>
            <a:ext cx="7006418" cy="26154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lideshow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4110" y="3492798"/>
            <a:ext cx="6999051" cy="261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6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 calcmode="lin" valueType="num">
                                      <p:cBhvr additive="base">
                                        <p:cTn id="1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 calcmode="lin" valueType="num">
                                      <p:cBhvr additive="base">
                                        <p:cTn id="2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barn(inVertical)">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13) </a:t>
            </a:r>
            <a:r>
              <a:rPr lang="en-US" sz="1800" dirty="0">
                <a:latin typeface="Times New Roman" panose="02020603050405020304" pitchFamily="18" charset="0"/>
                <a:cs typeface="Times New Roman" panose="02020603050405020304" pitchFamily="18" charset="0"/>
              </a:rPr>
              <a:t>Review of applications of Molflow+ to non-vacuum phenomena;</a:t>
            </a:r>
            <a:endParaRPr lang="en-GB"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382940"/>
            <a:ext cx="8854831" cy="36933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Room lighting (modified “Cornell Box”): file aroom6.zip</a:t>
            </a:r>
          </a:p>
        </p:txBody>
      </p:sp>
      <p:pic>
        <p:nvPicPr>
          <p:cNvPr id="3074" name="Picture 2" descr="[measur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965" y="972160"/>
            <a:ext cx="6108899" cy="4913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58501"/>
            <a:ext cx="9144000" cy="5140998"/>
          </a:xfrm>
          <a:prstGeom prst="rect">
            <a:avLst/>
          </a:prstGeom>
        </p:spPr>
      </p:pic>
    </p:spTree>
    <p:extLst>
      <p:ext uri="{BB962C8B-B14F-4D97-AF65-F5344CB8AC3E}">
        <p14:creationId xmlns:p14="http://schemas.microsoft.com/office/powerpoint/2010/main" val="15740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Bibliography;</a:t>
            </a:r>
          </a:p>
        </p:txBody>
      </p:sp>
      <p:sp>
        <p:nvSpPr>
          <p:cNvPr id="3" name="TextBox 2"/>
          <p:cNvSpPr txBox="1"/>
          <p:nvPr/>
        </p:nvSpPr>
        <p:spPr>
          <a:xfrm>
            <a:off x="0" y="444632"/>
            <a:ext cx="9144000" cy="6101670"/>
          </a:xfrm>
          <a:prstGeom prst="rect">
            <a:avLst/>
          </a:prstGeom>
          <a:noFill/>
        </p:spPr>
        <p:txBody>
          <a:bodyPr wrap="square" rtlCol="0">
            <a:spAutoFit/>
          </a:bodyPr>
          <a:lstStyle/>
          <a:p>
            <a:pPr marL="342900" indent="-34290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To conclude, some quick references on </a:t>
            </a:r>
            <a:r>
              <a:rPr lang="en-GB" sz="2400" b="1" dirty="0" err="1">
                <a:latin typeface="Times New Roman" panose="02020603050405020304" pitchFamily="18" charset="0"/>
                <a:cs typeface="Times New Roman" panose="02020603050405020304" pitchFamily="18" charset="0"/>
              </a:rPr>
              <a:t>Molflow</a:t>
            </a:r>
            <a:r>
              <a:rPr lang="en-GB" sz="2400" b="1"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“Molflow User’s Guide”, R. Kersevan, </a:t>
            </a:r>
            <a:r>
              <a:rPr lang="en-GB" dirty="0" err="1">
                <a:latin typeface="Times New Roman" panose="02020603050405020304" pitchFamily="18" charset="0"/>
                <a:cs typeface="Times New Roman" panose="02020603050405020304" pitchFamily="18" charset="0"/>
              </a:rPr>
              <a:t>Sincrotrone</a:t>
            </a:r>
            <a:r>
              <a:rPr lang="en-GB" dirty="0">
                <a:latin typeface="Times New Roman" panose="02020603050405020304" pitchFamily="18" charset="0"/>
                <a:cs typeface="Times New Roman" panose="02020603050405020304" pitchFamily="18" charset="0"/>
              </a:rPr>
              <a:t> Trieste technical note ST/M-91/17, 1991</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“Analytical &amp; Numerical Tools for Vacuum Systems”, R. Kersevan , Proceedings of “Vacuum in Accelerators”, CERN Accelerator School on Vacuum Technology, </a:t>
            </a:r>
            <a:r>
              <a:rPr lang="en-GB" dirty="0" err="1">
                <a:latin typeface="Times New Roman" panose="02020603050405020304" pitchFamily="18" charset="0"/>
                <a:cs typeface="Times New Roman" panose="02020603050405020304" pitchFamily="18" charset="0"/>
              </a:rPr>
              <a:t>Platja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d’Aro</a:t>
            </a:r>
            <a:r>
              <a:rPr lang="en-GB" dirty="0">
                <a:latin typeface="Times New Roman" panose="02020603050405020304" pitchFamily="18" charset="0"/>
                <a:cs typeface="Times New Roman" panose="02020603050405020304" pitchFamily="18" charset="0"/>
              </a:rPr>
              <a:t>, Spain, 2006, and references therein: </a:t>
            </a:r>
            <a:r>
              <a:rPr lang="en-GB" dirty="0">
                <a:latin typeface="Times New Roman" panose="02020603050405020304" pitchFamily="18" charset="0"/>
                <a:cs typeface="Times New Roman" panose="02020603050405020304" pitchFamily="18" charset="0"/>
                <a:hlinkClick r:id="rId2"/>
              </a:rPr>
              <a:t>http://cas.web.cern.ch/cas/Spain-2006/Spain-lectures.htm</a:t>
            </a:r>
            <a:r>
              <a:rPr lang="en-GB" dirty="0">
                <a:latin typeface="Times New Roman" panose="02020603050405020304" pitchFamily="18" charset="0"/>
                <a:cs typeface="Times New Roman" panose="02020603050405020304" pitchFamily="18" charset="0"/>
              </a:rPr>
              <a:t> and also same CERN school in 2017, Sweden: </a:t>
            </a:r>
            <a:r>
              <a:rPr lang="en-GB" dirty="0">
                <a:latin typeface="Times New Roman" panose="02020603050405020304" pitchFamily="18" charset="0"/>
                <a:cs typeface="Times New Roman" panose="02020603050405020304" pitchFamily="18" charset="0"/>
                <a:hlinkClick r:id="rId3"/>
              </a:rPr>
              <a:t>https://cas.web.cern.ch/schools/glumslov-2017</a:t>
            </a:r>
            <a:r>
              <a:rPr lang="en-GB" dirty="0">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600"/>
              </a:spcAft>
            </a:pPr>
            <a:endParaRPr lang="en-GB" sz="800" dirty="0">
              <a:latin typeface="Times New Roman" panose="02020603050405020304" pitchFamily="18" charset="0"/>
              <a:cs typeface="Times New Roman" panose="02020603050405020304" pitchFamily="18" charset="0"/>
            </a:endParaRPr>
          </a:p>
          <a:p>
            <a:pPr>
              <a:spcAft>
                <a:spcPts val="600"/>
              </a:spcAft>
            </a:pPr>
            <a:endParaRPr lang="en-GB" dirty="0">
              <a:latin typeface="Times New Roman" panose="02020603050405020304" pitchFamily="18" charset="0"/>
              <a:cs typeface="Times New Roman" panose="02020603050405020304" pitchFamily="18" charset="0"/>
            </a:endParaRPr>
          </a:p>
          <a:p>
            <a:pPr>
              <a:spcAft>
                <a:spcPts val="600"/>
              </a:spcAft>
            </a:pPr>
            <a:endParaRPr lang="en-GB" sz="8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“Introduction to MOLFLOW: New graphical processing unit-based Monte Carlo code for simulating molecular flows and for calculating angular coefficients in the compute unified device architecture environment”, R. Kersevan, J.-L. Pons, J. Vac. Sci. Technol. A 27 (2009) 1017-1023.</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Molflow+ web site at CERN: </a:t>
            </a:r>
            <a:r>
              <a:rPr lang="en-GB" dirty="0">
                <a:latin typeface="Times New Roman" panose="02020603050405020304" pitchFamily="18" charset="0"/>
                <a:cs typeface="Times New Roman" panose="02020603050405020304" pitchFamily="18" charset="0"/>
                <a:hlinkClick r:id="rId4"/>
              </a:rPr>
              <a:t>https://molflow.web.cern.ch/</a:t>
            </a: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Marton </a:t>
            </a:r>
            <a:r>
              <a:rPr lang="en-GB" dirty="0" err="1">
                <a:latin typeface="Times New Roman" panose="02020603050405020304" pitchFamily="18" charset="0"/>
                <a:cs typeface="Times New Roman" panose="02020603050405020304" pitchFamily="18" charset="0"/>
              </a:rPr>
              <a:t>Ady’s</a:t>
            </a:r>
            <a:r>
              <a:rPr lang="en-GB" dirty="0">
                <a:latin typeface="Times New Roman" panose="02020603050405020304" pitchFamily="18" charset="0"/>
                <a:cs typeface="Times New Roman" panose="02020603050405020304" pitchFamily="18" charset="0"/>
              </a:rPr>
              <a:t> PhD thesis: </a:t>
            </a:r>
            <a:r>
              <a:rPr lang="en-GB" sz="1400" dirty="0">
                <a:latin typeface="Times New Roman" panose="02020603050405020304" pitchFamily="18" charset="0"/>
                <a:cs typeface="Times New Roman" panose="02020603050405020304" pitchFamily="18" charset="0"/>
                <a:hlinkClick r:id="rId5"/>
              </a:rPr>
              <a:t>https://cds.cern.ch/record/2157666/files/CERN-THESIS-2016-047.pdf</a:t>
            </a:r>
            <a:r>
              <a:rPr lang="en-GB" sz="1400" dirty="0">
                <a:latin typeface="Times New Roman" panose="02020603050405020304" pitchFamily="18" charset="0"/>
                <a:cs typeface="Times New Roman" panose="02020603050405020304" pitchFamily="18" charset="0"/>
              </a:rPr>
              <a:t> </a:t>
            </a:r>
          </a:p>
          <a:p>
            <a:pPr marL="285750" indent="-285750">
              <a:spcBef>
                <a:spcPts val="600"/>
              </a:spcBef>
              <a:spcAft>
                <a:spcPts val="600"/>
              </a:spcAft>
              <a:buFont typeface="Wingdings" panose="05000000000000000000" pitchFamily="2" charset="2"/>
              <a:buChar char="Ø"/>
            </a:pPr>
            <a:endParaRPr lang="en-GB"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760037B-CFE7-814B-E04E-1726A9A2F7AD}"/>
              </a:ext>
            </a:extLst>
          </p:cNvPr>
          <p:cNvPicPr>
            <a:picLocks noChangeAspect="1"/>
          </p:cNvPicPr>
          <p:nvPr/>
        </p:nvPicPr>
        <p:blipFill>
          <a:blip r:embed="rId6"/>
          <a:stretch>
            <a:fillRect/>
          </a:stretch>
        </p:blipFill>
        <p:spPr>
          <a:xfrm>
            <a:off x="6504559" y="2360578"/>
            <a:ext cx="2425431" cy="1835213"/>
          </a:xfrm>
          <a:prstGeom prst="rect">
            <a:avLst/>
          </a:prstGeom>
          <a:ln>
            <a:solidFill>
              <a:schemeClr val="tx2"/>
            </a:solidFill>
          </a:ln>
        </p:spPr>
      </p:pic>
    </p:spTree>
    <p:extLst>
      <p:ext uri="{BB962C8B-B14F-4D97-AF65-F5344CB8AC3E}">
        <p14:creationId xmlns:p14="http://schemas.microsoft.com/office/powerpoint/2010/main" val="266609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 calcmode="lin" valueType="num">
                                      <p:cBhvr additive="base">
                                        <p:cTn id="2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 calcmode="lin" valueType="num">
                                      <p:cBhvr additive="base">
                                        <p:cTn id="3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954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78080"/>
            <a:ext cx="9144000" cy="5301451"/>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Steady-state simulations</a:t>
            </a:r>
            <a:r>
              <a:rPr lang="en-GB" sz="2400" dirty="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Continuous influx of molecules, all facet parameters are constant in time.</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Goal is to determine quantities such as pressure, density, absorption profiles, and more…</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t>
            </a:r>
            <a:r>
              <a:rPr lang="en-GB" b="1" dirty="0">
                <a:latin typeface="Times New Roman" panose="02020603050405020304" pitchFamily="18" charset="0"/>
                <a:cs typeface="Times New Roman" panose="02020603050405020304" pitchFamily="18" charset="0"/>
              </a:rPr>
              <a:t>outgassing rate </a:t>
            </a:r>
            <a:r>
              <a:rPr lang="en-GB" dirty="0">
                <a:latin typeface="Times New Roman" panose="02020603050405020304" pitchFamily="18" charset="0"/>
                <a:cs typeface="Times New Roman" panose="02020603050405020304" pitchFamily="18" charset="0"/>
              </a:rPr>
              <a:t>Q=d(</a:t>
            </a:r>
            <a:r>
              <a:rPr lang="en-GB" dirty="0" err="1">
                <a:latin typeface="Times New Roman" panose="02020603050405020304" pitchFamily="18" charset="0"/>
                <a:cs typeface="Times New Roman" panose="02020603050405020304" pitchFamily="18" charset="0"/>
              </a:rPr>
              <a:t>pV</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dt</a:t>
            </a:r>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is constant</a:t>
            </a:r>
            <a:r>
              <a:rPr lang="en-GB" dirty="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Q is to be entered in </a:t>
            </a:r>
            <a:r>
              <a:rPr lang="en-GB" b="1" dirty="0" err="1">
                <a:latin typeface="Times New Roman" panose="02020603050405020304" pitchFamily="18" charset="0"/>
                <a:cs typeface="Times New Roman" panose="02020603050405020304" pitchFamily="18" charset="0"/>
              </a:rPr>
              <a:t>mbar·l</a:t>
            </a:r>
            <a:r>
              <a:rPr lang="en-GB" b="1" dirty="0">
                <a:latin typeface="Times New Roman" panose="02020603050405020304" pitchFamily="18" charset="0"/>
                <a:cs typeface="Times New Roman" panose="02020603050405020304" pitchFamily="18" charset="0"/>
              </a:rPr>
              <a:t>/s</a:t>
            </a:r>
            <a:r>
              <a:rPr lang="en-GB" dirty="0">
                <a:latin typeface="Times New Roman" panose="02020603050405020304" pitchFamily="18" charset="0"/>
                <a:cs typeface="Times New Roman" panose="02020603050405020304" pitchFamily="18" charset="0"/>
              </a:rPr>
              <a:t>, but the code converts it internally to SI units (Pa·m</a:t>
            </a:r>
            <a:r>
              <a:rPr lang="en-GB" baseline="30000" dirty="0">
                <a:latin typeface="Times New Roman" panose="02020603050405020304" pitchFamily="18" charset="0"/>
                <a:cs typeface="Times New Roman" panose="02020603050405020304" pitchFamily="18" charset="0"/>
              </a:rPr>
              <a:t>3</a:t>
            </a:r>
            <a:r>
              <a:rPr lang="en-GB" dirty="0">
                <a:latin typeface="Times New Roman" panose="02020603050405020304" pitchFamily="18" charset="0"/>
                <a:cs typeface="Times New Roman" panose="02020603050405020304" pitchFamily="18" charset="0"/>
              </a:rPr>
              <a:t>/s)</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number of </a:t>
            </a:r>
            <a:r>
              <a:rPr lang="en-GB" b="1" i="1" dirty="0">
                <a:latin typeface="Times New Roman" panose="02020603050405020304" pitchFamily="18" charset="0"/>
                <a:cs typeface="Times New Roman" panose="02020603050405020304" pitchFamily="18" charset="0"/>
              </a:rPr>
              <a:t>physical</a:t>
            </a:r>
            <a:r>
              <a:rPr lang="en-GB" dirty="0">
                <a:latin typeface="Times New Roman" panose="02020603050405020304" pitchFamily="18" charset="0"/>
                <a:cs typeface="Times New Roman" panose="02020603050405020304" pitchFamily="18" charset="0"/>
              </a:rPr>
              <a:t> particles entering the system per second, </a:t>
            </a:r>
            <a:r>
              <a:rPr lang="en-GB" dirty="0" err="1">
                <a:latin typeface="Times New Roman" panose="02020603050405020304" pitchFamily="18" charset="0"/>
                <a:cs typeface="Times New Roman" panose="02020603050405020304" pitchFamily="18" charset="0"/>
              </a:rPr>
              <a:t>dN</a:t>
            </a:r>
            <a:r>
              <a:rPr lang="en-GB" baseline="-25000" dirty="0" err="1">
                <a:latin typeface="Times New Roman" panose="02020603050405020304" pitchFamily="18" charset="0"/>
                <a:cs typeface="Times New Roman" panose="02020603050405020304" pitchFamily="18" charset="0"/>
              </a:rPr>
              <a:t>real</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dt</a:t>
            </a:r>
            <a:r>
              <a:rPr lang="en-GB" dirty="0">
                <a:latin typeface="Times New Roman" panose="02020603050405020304" pitchFamily="18" charset="0"/>
                <a:cs typeface="Times New Roman" panose="02020603050405020304" pitchFamily="18" charset="0"/>
              </a:rPr>
              <a:t>, can be calculated using the </a:t>
            </a:r>
            <a:r>
              <a:rPr lang="en-GB" b="1" dirty="0">
                <a:latin typeface="Times New Roman" panose="02020603050405020304" pitchFamily="18" charset="0"/>
                <a:cs typeface="Times New Roman" panose="02020603050405020304" pitchFamily="18" charset="0"/>
              </a:rPr>
              <a:t>ideal gas equation</a:t>
            </a: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600"/>
              </a:spcAft>
            </a:pPr>
            <a:endParaRPr lang="en-GB" dirty="0">
              <a:latin typeface="Times New Roman" panose="02020603050405020304" pitchFamily="18" charset="0"/>
              <a:cs typeface="Times New Roman" panose="02020603050405020304" pitchFamily="18" charset="0"/>
            </a:endParaRPr>
          </a:p>
          <a:p>
            <a:pPr>
              <a:spcAft>
                <a:spcPts val="600"/>
              </a:spcAft>
            </a:pPr>
            <a:r>
              <a:rPr lang="en-GB" dirty="0">
                <a:latin typeface="Times New Roman" panose="02020603050405020304" pitchFamily="18" charset="0"/>
                <a:cs typeface="Times New Roman" panose="02020603050405020304" pitchFamily="18" charset="0"/>
              </a:rPr>
              <a:t> … where T is the temperature of the facet generating the gas.</a:t>
            </a: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total number of particles is the sum of the particle fluxes from all desorbing facets.</a:t>
            </a:r>
          </a:p>
        </p:txBody>
      </p:sp>
      <p:pic>
        <p:nvPicPr>
          <p:cNvPr id="5" name="Picture 4"/>
          <p:cNvPicPr>
            <a:picLocks noChangeAspect="1"/>
          </p:cNvPicPr>
          <p:nvPr/>
        </p:nvPicPr>
        <p:blipFill>
          <a:blip r:embed="rId2"/>
          <a:stretch>
            <a:fillRect/>
          </a:stretch>
        </p:blipFill>
        <p:spPr>
          <a:xfrm>
            <a:off x="3057525" y="2819811"/>
            <a:ext cx="3028950" cy="1990725"/>
          </a:xfrm>
          <a:prstGeom prst="rect">
            <a:avLst/>
          </a:prstGeom>
        </p:spPr>
      </p:pic>
    </p:spTree>
    <p:extLst>
      <p:ext uri="{BB962C8B-B14F-4D97-AF65-F5344CB8AC3E}">
        <p14:creationId xmlns:p14="http://schemas.microsoft.com/office/powerpoint/2010/main" val="56901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par>
                          <p:cTn id="44" fill="hold">
                            <p:stCondLst>
                              <p:cond delay="1000"/>
                            </p:stCondLst>
                            <p:childTnLst>
                              <p:par>
                                <p:cTn id="45" presetID="2" presetClass="entr" presetSubtype="4" fill="hold" grpId="0" nodeType="after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 calcmode="lin" valueType="num">
                                      <p:cBhvr additive="base">
                                        <p:cTn id="5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78080"/>
            <a:ext cx="9144000" cy="5709255"/>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Even for a low outgassing rate, say 1.0x10</a:t>
            </a:r>
            <a:r>
              <a:rPr lang="en-GB" baseline="30000" dirty="0">
                <a:latin typeface="Times New Roman" panose="02020603050405020304" pitchFamily="18" charset="0"/>
                <a:cs typeface="Times New Roman" panose="02020603050405020304" pitchFamily="18" charset="0"/>
              </a:rPr>
              <a:t>-6</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mbar·l</a:t>
            </a:r>
            <a:r>
              <a:rPr lang="en-GB" dirty="0">
                <a:latin typeface="Times New Roman" panose="02020603050405020304" pitchFamily="18" charset="0"/>
                <a:cs typeface="Times New Roman" panose="02020603050405020304" pitchFamily="18" charset="0"/>
              </a:rPr>
              <a:t>/s, there are ~2.5x10</a:t>
            </a:r>
            <a:r>
              <a:rPr lang="en-GB" baseline="30000" dirty="0">
                <a:latin typeface="Times New Roman" panose="02020603050405020304" pitchFamily="18" charset="0"/>
                <a:cs typeface="Times New Roman" panose="02020603050405020304" pitchFamily="18" charset="0"/>
              </a:rPr>
              <a:t>13</a:t>
            </a:r>
            <a:r>
              <a:rPr lang="en-GB" dirty="0">
                <a:latin typeface="Times New Roman" panose="02020603050405020304" pitchFamily="18" charset="0"/>
                <a:cs typeface="Times New Roman" panose="02020603050405020304" pitchFamily="18" charset="0"/>
              </a:rPr>
              <a:t> molecules/s entering into the system </a:t>
            </a:r>
            <a:r>
              <a:rPr lang="en-GB" dirty="0">
                <a:latin typeface="Times New Roman" panose="02020603050405020304" pitchFamily="18" charset="0"/>
                <a:cs typeface="Times New Roman" panose="02020603050405020304" pitchFamily="18" charset="0"/>
                <a:sym typeface="Wingdings" panose="05000000000000000000" pitchFamily="2" charset="2"/>
              </a:rPr>
              <a:t> </a:t>
            </a:r>
            <a:r>
              <a:rPr lang="en-GB" b="1" dirty="0">
                <a:latin typeface="Times New Roman" panose="02020603050405020304" pitchFamily="18" charset="0"/>
                <a:cs typeface="Times New Roman" panose="02020603050405020304" pitchFamily="18" charset="0"/>
                <a:sym typeface="Wingdings" panose="05000000000000000000" pitchFamily="2" charset="2"/>
              </a:rPr>
              <a:t>impossible to ray-trace each one of them on a “normal” laptop/workstation!... so…</a:t>
            </a:r>
            <a:endParaRPr lang="en-GB"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sym typeface="Wingdings" panose="05000000000000000000" pitchFamily="2" charset="2"/>
              </a:rPr>
              <a:t>… use one </a:t>
            </a:r>
            <a:r>
              <a:rPr lang="en-GB" b="1" i="1" dirty="0">
                <a:latin typeface="Times New Roman" panose="02020603050405020304" pitchFamily="18" charset="0"/>
                <a:cs typeface="Times New Roman" panose="02020603050405020304" pitchFamily="18" charset="0"/>
                <a:sym typeface="Wingdings" panose="05000000000000000000" pitchFamily="2" charset="2"/>
              </a:rPr>
              <a:t>virtual particle </a:t>
            </a:r>
            <a:r>
              <a:rPr lang="en-GB" dirty="0">
                <a:latin typeface="Times New Roman" panose="02020603050405020304" pitchFamily="18" charset="0"/>
                <a:cs typeface="Times New Roman" panose="02020603050405020304" pitchFamily="18" charset="0"/>
                <a:sym typeface="Wingdings" panose="05000000000000000000" pitchFamily="2" charset="2"/>
              </a:rPr>
              <a:t>to represent an ensemble of many physical particles (like DSMC)</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sym typeface="Wingdings" panose="05000000000000000000" pitchFamily="2" charset="2"/>
              </a:rPr>
              <a:t>What the code does, then, is to generate a total of </a:t>
            </a:r>
            <a:r>
              <a:rPr lang="en-GB" dirty="0" err="1">
                <a:latin typeface="Times New Roman" panose="02020603050405020304" pitchFamily="18" charset="0"/>
                <a:cs typeface="Times New Roman" panose="02020603050405020304" pitchFamily="18" charset="0"/>
                <a:sym typeface="Wingdings" panose="05000000000000000000" pitchFamily="2" charset="2"/>
              </a:rPr>
              <a:t>N</a:t>
            </a:r>
            <a:r>
              <a:rPr lang="en-GB" baseline="-25000" dirty="0" err="1">
                <a:latin typeface="Times New Roman" panose="02020603050405020304" pitchFamily="18" charset="0"/>
                <a:cs typeface="Times New Roman" panose="02020603050405020304" pitchFamily="18" charset="0"/>
                <a:sym typeface="Wingdings" panose="05000000000000000000" pitchFamily="2" charset="2"/>
              </a:rPr>
              <a:t>virtual</a:t>
            </a:r>
            <a:r>
              <a:rPr lang="en-GB" dirty="0">
                <a:latin typeface="Times New Roman" panose="02020603050405020304" pitchFamily="18" charset="0"/>
                <a:cs typeface="Times New Roman" panose="02020603050405020304" pitchFamily="18" charset="0"/>
                <a:sym typeface="Wingdings" panose="05000000000000000000" pitchFamily="2" charset="2"/>
              </a:rPr>
              <a:t> </a:t>
            </a:r>
            <a:r>
              <a:rPr lang="en-GB" b="1" i="1" u="sng" dirty="0">
                <a:latin typeface="Times New Roman" panose="02020603050405020304" pitchFamily="18" charset="0"/>
                <a:cs typeface="Times New Roman" panose="02020603050405020304" pitchFamily="18" charset="0"/>
                <a:sym typeface="Wingdings" panose="05000000000000000000" pitchFamily="2" charset="2"/>
              </a:rPr>
              <a:t>test particles</a:t>
            </a:r>
            <a:r>
              <a:rPr lang="en-GB" dirty="0">
                <a:latin typeface="Times New Roman" panose="02020603050405020304" pitchFamily="18" charset="0"/>
                <a:cs typeface="Times New Roman" panose="02020603050405020304" pitchFamily="18" charset="0"/>
                <a:sym typeface="Wingdings" panose="05000000000000000000" pitchFamily="2" charset="2"/>
              </a:rPr>
              <a:t>, and each of them represents number of </a:t>
            </a:r>
            <a:r>
              <a:rPr lang="en-GB" b="1" u="sng" dirty="0">
                <a:latin typeface="Times New Roman" panose="02020603050405020304" pitchFamily="18" charset="0"/>
                <a:cs typeface="Times New Roman" panose="02020603050405020304" pitchFamily="18" charset="0"/>
                <a:sym typeface="Wingdings" panose="05000000000000000000" pitchFamily="2" charset="2"/>
              </a:rPr>
              <a:t>real particles </a:t>
            </a:r>
            <a:r>
              <a:rPr lang="en-GB" dirty="0">
                <a:latin typeface="Times New Roman" panose="02020603050405020304" pitchFamily="18" charset="0"/>
                <a:cs typeface="Times New Roman" panose="02020603050405020304" pitchFamily="18" charset="0"/>
                <a:sym typeface="Wingdings" panose="05000000000000000000" pitchFamily="2" charset="2"/>
              </a:rPr>
              <a:t>equal to</a:t>
            </a: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Choosing the particle’s direction of emission</a:t>
            </a:r>
            <a:r>
              <a:rPr lang="en-GB" sz="2400" dirty="0">
                <a:latin typeface="Times New Roman" panose="02020603050405020304" pitchFamily="18" charset="0"/>
                <a:cs typeface="Times New Roman" panose="02020603050405020304" pitchFamily="18" charset="0"/>
              </a:rPr>
              <a:t>:</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Knudsen’s cosine law is applied </a:t>
            </a:r>
          </a:p>
          <a:p>
            <a:pPr>
              <a:spcAft>
                <a:spcPts val="300"/>
              </a:spcAft>
            </a:pPr>
            <a:r>
              <a:rPr lang="en-GB" dirty="0">
                <a:latin typeface="Times New Roman" panose="02020603050405020304" pitchFamily="18" charset="0"/>
                <a:cs typeface="Times New Roman" panose="02020603050405020304" pitchFamily="18" charset="0"/>
              </a:rPr>
              <a:t>      …here </a:t>
            </a:r>
            <a:r>
              <a:rPr lang="en-GB" dirty="0">
                <a:latin typeface="Symbol" panose="05050102010706020507" pitchFamily="18" charset="2"/>
                <a:cs typeface="Times New Roman" panose="02020603050405020304" pitchFamily="18" charset="0"/>
              </a:rPr>
              <a:t>q</a:t>
            </a:r>
            <a:r>
              <a:rPr lang="en-GB" dirty="0">
                <a:latin typeface="Times New Roman" panose="02020603050405020304" pitchFamily="18" charset="0"/>
                <a:cs typeface="Times New Roman" panose="02020603050405020304" pitchFamily="18" charset="0"/>
              </a:rPr>
              <a:t> is the angle between the direction of emission and the normal vector of the emitting</a:t>
            </a:r>
          </a:p>
          <a:p>
            <a:pPr>
              <a:spcAft>
                <a:spcPts val="300"/>
              </a:spcAft>
            </a:pPr>
            <a:r>
              <a:rPr lang="en-GB" dirty="0">
                <a:latin typeface="Times New Roman" panose="02020603050405020304" pitchFamily="18" charset="0"/>
                <a:cs typeface="Times New Roman" panose="02020603050405020304" pitchFamily="18" charset="0"/>
              </a:rPr>
              <a:t>       facet</a:t>
            </a: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azimuthal angle </a:t>
            </a:r>
            <a:r>
              <a:rPr lang="en-GB" dirty="0">
                <a:latin typeface="Symbol" panose="05050102010706020507" pitchFamily="18" charset="2"/>
                <a:cs typeface="Times New Roman" panose="02020603050405020304" pitchFamily="18" charset="0"/>
              </a:rPr>
              <a:t>f</a:t>
            </a:r>
            <a:r>
              <a:rPr lang="en-GB" dirty="0">
                <a:latin typeface="Times New Roman" panose="02020603050405020304" pitchFamily="18" charset="0"/>
                <a:cs typeface="Times New Roman" panose="02020603050405020304" pitchFamily="18" charset="0"/>
              </a:rPr>
              <a:t> and polar angle </a:t>
            </a:r>
            <a:r>
              <a:rPr lang="en-GB" dirty="0">
                <a:latin typeface="Symbol" panose="05050102010706020507" pitchFamily="18" charset="2"/>
                <a:cs typeface="Times New Roman" panose="02020603050405020304" pitchFamily="18" charset="0"/>
              </a:rPr>
              <a:t>q</a:t>
            </a:r>
            <a:r>
              <a:rPr lang="en-GB" dirty="0">
                <a:latin typeface="Times New Roman" panose="02020603050405020304" pitchFamily="18" charset="0"/>
                <a:cs typeface="Times New Roman" panose="02020603050405020304" pitchFamily="18" charset="0"/>
              </a:rPr>
              <a:t> can be generated using the following equations:</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300"/>
              </a:spcAft>
            </a:pPr>
            <a:r>
              <a:rPr lang="en-GB" dirty="0">
                <a:latin typeface="Times New Roman" panose="02020603050405020304" pitchFamily="18" charset="0"/>
                <a:cs typeface="Times New Roman" panose="02020603050405020304" pitchFamily="18" charset="0"/>
              </a:rPr>
              <a:t>      …. where r is a random number uniformly generated in the real numbers’ interval [0,1]</a:t>
            </a:r>
          </a:p>
        </p:txBody>
      </p:sp>
      <p:pic>
        <p:nvPicPr>
          <p:cNvPr id="5" name="Picture 4"/>
          <p:cNvPicPr>
            <a:picLocks noChangeAspect="1"/>
          </p:cNvPicPr>
          <p:nvPr/>
        </p:nvPicPr>
        <p:blipFill>
          <a:blip r:embed="rId2"/>
          <a:stretch>
            <a:fillRect/>
          </a:stretch>
        </p:blipFill>
        <p:spPr>
          <a:xfrm>
            <a:off x="3328987" y="2285499"/>
            <a:ext cx="2486025" cy="819150"/>
          </a:xfrm>
          <a:prstGeom prst="rect">
            <a:avLst/>
          </a:prstGeom>
        </p:spPr>
      </p:pic>
      <p:pic>
        <p:nvPicPr>
          <p:cNvPr id="6" name="Picture 5"/>
          <p:cNvPicPr>
            <a:picLocks noChangeAspect="1"/>
          </p:cNvPicPr>
          <p:nvPr/>
        </p:nvPicPr>
        <p:blipFill>
          <a:blip r:embed="rId3"/>
          <a:stretch>
            <a:fillRect/>
          </a:stretch>
        </p:blipFill>
        <p:spPr>
          <a:xfrm>
            <a:off x="3532271" y="3606595"/>
            <a:ext cx="1790700" cy="323850"/>
          </a:xfrm>
          <a:prstGeom prst="rect">
            <a:avLst/>
          </a:prstGeom>
        </p:spPr>
      </p:pic>
      <p:pic>
        <p:nvPicPr>
          <p:cNvPr id="7" name="Picture 6"/>
          <p:cNvPicPr>
            <a:picLocks noChangeAspect="1"/>
          </p:cNvPicPr>
          <p:nvPr/>
        </p:nvPicPr>
        <p:blipFill>
          <a:blip r:embed="rId4"/>
          <a:stretch>
            <a:fillRect/>
          </a:stretch>
        </p:blipFill>
        <p:spPr>
          <a:xfrm>
            <a:off x="3865646" y="4893239"/>
            <a:ext cx="1457325" cy="857250"/>
          </a:xfrm>
          <a:prstGeom prst="rect">
            <a:avLst/>
          </a:prstGeom>
        </p:spPr>
      </p:pic>
      <p:pic>
        <p:nvPicPr>
          <p:cNvPr id="8" name="Picture 7"/>
          <p:cNvPicPr>
            <a:picLocks noChangeAspect="1"/>
          </p:cNvPicPr>
          <p:nvPr/>
        </p:nvPicPr>
        <p:blipFill>
          <a:blip r:embed="rId5"/>
          <a:stretch>
            <a:fillRect/>
          </a:stretch>
        </p:blipFill>
        <p:spPr>
          <a:xfrm>
            <a:off x="6260198" y="2034057"/>
            <a:ext cx="2222066" cy="1846836"/>
          </a:xfrm>
          <a:prstGeom prst="rect">
            <a:avLst/>
          </a:prstGeom>
        </p:spPr>
      </p:pic>
      <p:pic>
        <p:nvPicPr>
          <p:cNvPr id="4" name="Picture 3"/>
          <p:cNvPicPr>
            <a:picLocks noChangeAspect="1"/>
          </p:cNvPicPr>
          <p:nvPr/>
        </p:nvPicPr>
        <p:blipFill>
          <a:blip r:embed="rId6"/>
          <a:stretch>
            <a:fillRect/>
          </a:stretch>
        </p:blipFill>
        <p:spPr>
          <a:xfrm>
            <a:off x="6381863" y="1971856"/>
            <a:ext cx="2049607" cy="1894792"/>
          </a:xfrm>
          <a:prstGeom prst="rect">
            <a:avLst/>
          </a:prstGeom>
        </p:spPr>
      </p:pic>
    </p:spTree>
    <p:extLst>
      <p:ext uri="{BB962C8B-B14F-4D97-AF65-F5344CB8AC3E}">
        <p14:creationId xmlns:p14="http://schemas.microsoft.com/office/powerpoint/2010/main" val="174053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additive="base">
                                        <p:cTn id="3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par>
                          <p:cTn id="43" fill="hold">
                            <p:stCondLst>
                              <p:cond delay="1000"/>
                            </p:stCondLst>
                            <p:childTnLst>
                              <p:par>
                                <p:cTn id="44" presetID="2" presetClass="entr" presetSubtype="4"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 calcmode="lin" valueType="num">
                                      <p:cBhvr additive="base">
                                        <p:cTn id="4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 calcmode="lin" valueType="num">
                                      <p:cBhvr additive="base">
                                        <p:cTn id="5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 calcmode="lin" valueType="num">
                                      <p:cBhvr additive="base">
                                        <p:cTn id="5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58" fill="hold">
                            <p:stCondLst>
                              <p:cond delay="500"/>
                            </p:stCondLst>
                            <p:childTnLst>
                              <p:par>
                                <p:cTn id="59" presetID="2" presetClass="entr" presetSubtype="4"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par>
                          <p:cTn id="63" fill="hold">
                            <p:stCondLst>
                              <p:cond delay="1000"/>
                            </p:stCondLst>
                            <p:childTnLst>
                              <p:par>
                                <p:cTn id="64" presetID="2" presetClass="entr" presetSubtype="4" fill="hold" grpId="0" nodeType="afterEffect">
                                  <p:stCondLst>
                                    <p:cond delay="0"/>
                                  </p:stCondLst>
                                  <p:childTnLst>
                                    <p:set>
                                      <p:cBhvr>
                                        <p:cTn id="65" dur="1" fill="hold">
                                          <p:stCondLst>
                                            <p:cond delay="0"/>
                                          </p:stCondLst>
                                        </p:cTn>
                                        <p:tgtEl>
                                          <p:spTgt spid="3">
                                            <p:txEl>
                                              <p:pRg st="14" end="14"/>
                                            </p:txEl>
                                          </p:spTgt>
                                        </p:tgtEl>
                                        <p:attrNameLst>
                                          <p:attrName>style.visibility</p:attrName>
                                        </p:attrNameLst>
                                      </p:cBhvr>
                                      <p:to>
                                        <p:strVal val="visible"/>
                                      </p:to>
                                    </p:set>
                                    <p:anim calcmode="lin" valueType="num">
                                      <p:cBhvr additive="base">
                                        <p:cTn id="66"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down)">
                                      <p:cBhvr>
                                        <p:cTn id="7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378072"/>
            <a:ext cx="9144000" cy="589392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For generating r, a fast and precise “</a:t>
            </a:r>
            <a:r>
              <a:rPr lang="en-GB" dirty="0" err="1">
                <a:latin typeface="Times New Roman" panose="02020603050405020304" pitchFamily="18" charset="0"/>
                <a:cs typeface="Times New Roman" panose="02020603050405020304" pitchFamily="18" charset="0"/>
              </a:rPr>
              <a:t>Mersenne</a:t>
            </a:r>
            <a:r>
              <a:rPr lang="en-GB" dirty="0">
                <a:latin typeface="Times New Roman" panose="02020603050405020304" pitchFamily="18" charset="0"/>
                <a:cs typeface="Times New Roman" panose="02020603050405020304" pitchFamily="18" charset="0"/>
              </a:rPr>
              <a:t> Twister” assembler code has been embedded into Molflow+: it has a </a:t>
            </a:r>
            <a:r>
              <a:rPr lang="en-GB" b="1" dirty="0">
                <a:latin typeface="Times New Roman" panose="02020603050405020304" pitchFamily="18" charset="0"/>
                <a:cs typeface="Times New Roman" panose="02020603050405020304" pitchFamily="18" charset="0"/>
              </a:rPr>
              <a:t>pseudo-random period </a:t>
            </a:r>
            <a:r>
              <a:rPr lang="en-GB" dirty="0">
                <a:latin typeface="Times New Roman" panose="02020603050405020304" pitchFamily="18" charset="0"/>
                <a:cs typeface="Times New Roman" panose="02020603050405020304" pitchFamily="18" charset="0"/>
              </a:rPr>
              <a:t>of (2</a:t>
            </a:r>
            <a:r>
              <a:rPr lang="en-GB" baseline="30000" dirty="0">
                <a:latin typeface="Times New Roman" panose="02020603050405020304" pitchFamily="18" charset="0"/>
                <a:cs typeface="Times New Roman" panose="02020603050405020304" pitchFamily="18" charset="0"/>
              </a:rPr>
              <a:t>19 937 </a:t>
            </a:r>
            <a:r>
              <a:rPr lang="en-GB" dirty="0">
                <a:latin typeface="Times New Roman" panose="02020603050405020304" pitchFamily="18" charset="0"/>
                <a:cs typeface="Times New Roman" panose="02020603050405020304" pitchFamily="18" charset="0"/>
              </a:rPr>
              <a:t>–1) (24</a:t>
            </a:r>
            <a:r>
              <a:rPr lang="en-GB" baseline="30000" dirty="0">
                <a:latin typeface="Times New Roman" panose="02020603050405020304" pitchFamily="18" charset="0"/>
                <a:cs typeface="Times New Roman" panose="02020603050405020304" pitchFamily="18" charset="0"/>
              </a:rPr>
              <a:t>th</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Mersenne</a:t>
            </a:r>
            <a:r>
              <a:rPr lang="en-GB" dirty="0">
                <a:latin typeface="Times New Roman" panose="02020603050405020304" pitchFamily="18" charset="0"/>
                <a:cs typeface="Times New Roman" panose="02020603050405020304" pitchFamily="18" charset="0"/>
              </a:rPr>
              <a:t> prime number, ~ 4.3x10</a:t>
            </a:r>
            <a:r>
              <a:rPr lang="en-GB" baseline="30000" dirty="0">
                <a:latin typeface="Times New Roman" panose="02020603050405020304" pitchFamily="18" charset="0"/>
                <a:cs typeface="Times New Roman" panose="02020603050405020304" pitchFamily="18" charset="0"/>
              </a:rPr>
              <a:t>6001</a:t>
            </a:r>
            <a:r>
              <a:rPr lang="en-GB" dirty="0">
                <a:latin typeface="Times New Roman" panose="02020603050405020304" pitchFamily="18" charset="0"/>
                <a:cs typeface="Times New Roman" panose="02020603050405020304" pitchFamily="18" charset="0"/>
              </a:rPr>
              <a:t>)</a:t>
            </a: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spcAft>
                <a:spcPts val="300"/>
              </a:spcAft>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spcAft>
                <a:spcPts val="3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Example of generation of two angular  distributions with Molflow+: left </a:t>
            </a:r>
            <a:r>
              <a:rPr lang="en-GB" b="1" dirty="0">
                <a:latin typeface="Times New Roman" panose="02020603050405020304" pitchFamily="18" charset="0"/>
                <a:cs typeface="Times New Roman" panose="02020603050405020304" pitchFamily="18" charset="0"/>
              </a:rPr>
              <a:t>uniform</a:t>
            </a:r>
            <a:r>
              <a:rPr lang="en-GB" dirty="0">
                <a:latin typeface="Times New Roman" panose="02020603050405020304" pitchFamily="18" charset="0"/>
                <a:cs typeface="Times New Roman" panose="02020603050405020304" pitchFamily="18" charset="0"/>
              </a:rPr>
              <a:t>, right </a:t>
            </a:r>
            <a:r>
              <a:rPr lang="en-GB" b="1" dirty="0">
                <a:latin typeface="Times New Roman" panose="02020603050405020304" pitchFamily="18" charset="0"/>
                <a:cs typeface="Times New Roman" panose="02020603050405020304" pitchFamily="18" charset="0"/>
              </a:rPr>
              <a:t>cosine-like </a:t>
            </a:r>
            <a:r>
              <a:rPr lang="en-GB" dirty="0">
                <a:latin typeface="Times New Roman" panose="02020603050405020304" pitchFamily="18" charset="0"/>
                <a:cs typeface="Times New Roman" panose="02020603050405020304" pitchFamily="18" charset="0"/>
              </a:rPr>
              <a:t>. Each half sphere has a small facet generating particles in the </a:t>
            </a:r>
            <a:r>
              <a:rPr lang="en-GB" dirty="0" err="1">
                <a:latin typeface="Times New Roman" panose="02020603050405020304" pitchFamily="18" charset="0"/>
                <a:cs typeface="Times New Roman" panose="02020603050405020304" pitchFamily="18" charset="0"/>
              </a:rPr>
              <a:t>center</a:t>
            </a:r>
            <a:r>
              <a:rPr lang="en-GB" dirty="0">
                <a:latin typeface="Times New Roman" panose="02020603050405020304" pitchFamily="18" charset="0"/>
                <a:cs typeface="Times New Roman" panose="02020603050405020304" pitchFamily="18" charset="0"/>
              </a:rPr>
              <a:t> of the equatorial circle(not visible)</a:t>
            </a:r>
          </a:p>
        </p:txBody>
      </p:sp>
      <p:pic>
        <p:nvPicPr>
          <p:cNvPr id="5" name="Picture 4"/>
          <p:cNvPicPr>
            <a:picLocks noChangeAspect="1"/>
          </p:cNvPicPr>
          <p:nvPr/>
        </p:nvPicPr>
        <p:blipFill>
          <a:blip r:embed="rId2"/>
          <a:stretch>
            <a:fillRect/>
          </a:stretch>
        </p:blipFill>
        <p:spPr>
          <a:xfrm>
            <a:off x="893741" y="1367092"/>
            <a:ext cx="6986943" cy="4014925"/>
          </a:xfrm>
          <a:prstGeom prst="rect">
            <a:avLst/>
          </a:prstGeom>
          <a:ln>
            <a:solidFill>
              <a:schemeClr val="tx2"/>
            </a:solidFill>
          </a:ln>
        </p:spPr>
      </p:pic>
    </p:spTree>
    <p:extLst>
      <p:ext uri="{BB962C8B-B14F-4D97-AF65-F5344CB8AC3E}">
        <p14:creationId xmlns:p14="http://schemas.microsoft.com/office/powerpoint/2010/main" val="344511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xEl>
                                              <p:pRg st="14" end="14"/>
                                            </p:txEl>
                                          </p:spTgt>
                                        </p:tgtEl>
                                        <p:attrNameLst>
                                          <p:attrName>style.visibility</p:attrName>
                                        </p:attrNameLst>
                                      </p:cBhvr>
                                      <p:to>
                                        <p:strVal val="visible"/>
                                      </p:to>
                                    </p:set>
                                    <p:anim calcmode="lin" valueType="num">
                                      <p:cBhvr additive="base">
                                        <p:cTn id="18"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72979"/>
          </a:xfrm>
          <a:solidFill>
            <a:schemeClr val="tx2">
              <a:lumMod val="20000"/>
              <a:lumOff val="80000"/>
            </a:schemeClr>
          </a:solidFill>
        </p:spPr>
        <p:txBody>
          <a:bodyPr>
            <a:normAutofit/>
          </a:bodyPr>
          <a:lstStyle/>
          <a:p>
            <a:pPr algn="ctr"/>
            <a:r>
              <a:rPr lang="en-GB" sz="1800" dirty="0">
                <a:latin typeface="Times New Roman" panose="02020603050405020304" pitchFamily="18" charset="0"/>
                <a:cs typeface="Times New Roman" panose="02020603050405020304" pitchFamily="18" charset="0"/>
              </a:rPr>
              <a:t>1) The Test-Particle Monte Carlo algorithm as implemented in Molflow+;</a:t>
            </a:r>
          </a:p>
        </p:txBody>
      </p:sp>
      <p:sp>
        <p:nvSpPr>
          <p:cNvPr id="3" name="TextBox 2"/>
          <p:cNvSpPr txBox="1"/>
          <p:nvPr/>
        </p:nvSpPr>
        <p:spPr>
          <a:xfrm>
            <a:off x="0" y="405890"/>
            <a:ext cx="9144000" cy="5232202"/>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sz="2400" b="1" dirty="0">
                <a:latin typeface="Times New Roman" panose="02020603050405020304" pitchFamily="18" charset="0"/>
                <a:cs typeface="Times New Roman" panose="02020603050405020304" pitchFamily="18" charset="0"/>
              </a:rPr>
              <a:t>Initial desorption direction </a:t>
            </a:r>
          </a:p>
          <a:p>
            <a:pPr marL="342900" indent="-342900">
              <a:spcAft>
                <a:spcPts val="600"/>
              </a:spcAft>
              <a:buFont typeface="Wingdings" panose="05000000000000000000" pitchFamily="2" charset="2"/>
              <a:buChar char="§"/>
            </a:pPr>
            <a:r>
              <a:rPr lang="en-GB" b="1" dirty="0">
                <a:latin typeface="Times New Roman" panose="02020603050405020304" pitchFamily="18" charset="0"/>
                <a:cs typeface="Times New Roman" panose="02020603050405020304" pitchFamily="18" charset="0"/>
              </a:rPr>
              <a:t>Molflow+ allows to set the direction of emission following  several distribution functions: cosine-like, uniform, “mirror”, </a:t>
            </a:r>
            <a:r>
              <a:rPr lang="en-GB" b="1" dirty="0" err="1">
                <a:latin typeface="Times New Roman" panose="02020603050405020304" pitchFamily="18" charset="0"/>
                <a:cs typeface="Times New Roman" panose="02020603050405020304" pitchFamily="18" charset="0"/>
              </a:rPr>
              <a:t>cosine^N</a:t>
            </a:r>
            <a:endParaRPr lang="en-GB" b="1"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b="1"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b="1"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GB" b="1" dirty="0">
              <a:latin typeface="Times New Roman" panose="02020603050405020304" pitchFamily="18" charset="0"/>
              <a:cs typeface="Times New Roman" panose="02020603050405020304" pitchFamily="18" charset="0"/>
            </a:endParaRPr>
          </a:p>
          <a:p>
            <a:pPr>
              <a:spcAft>
                <a:spcPts val="600"/>
              </a:spcAft>
            </a:pPr>
            <a:endParaRPr lang="en-GB" b="1" dirty="0">
              <a:latin typeface="Times New Roman" panose="02020603050405020304" pitchFamily="18" charset="0"/>
              <a:cs typeface="Times New Roman" panose="02020603050405020304" pitchFamily="18" charset="0"/>
            </a:endParaRPr>
          </a:p>
          <a:p>
            <a:pPr>
              <a:spcAft>
                <a:spcPts val="600"/>
              </a:spcAft>
            </a:pPr>
            <a:endParaRPr lang="en-GB" b="1"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Note: the “</a:t>
            </a:r>
            <a:r>
              <a:rPr lang="en-GB" b="1" dirty="0" err="1">
                <a:latin typeface="Times New Roman" panose="02020603050405020304" pitchFamily="18" charset="0"/>
                <a:cs typeface="Times New Roman" panose="02020603050405020304" pitchFamily="18" charset="0"/>
              </a:rPr>
              <a:t>Cosine^N</a:t>
            </a:r>
            <a:r>
              <a:rPr lang="en-GB" dirty="0">
                <a:latin typeface="Times New Roman" panose="02020603050405020304" pitchFamily="18" charset="0"/>
                <a:cs typeface="Times New Roman" panose="02020603050405020304" pitchFamily="18" charset="0"/>
              </a:rPr>
              <a:t>” option allows to simulate the “</a:t>
            </a:r>
            <a:r>
              <a:rPr lang="en-GB" b="1" dirty="0">
                <a:latin typeface="Times New Roman" panose="02020603050405020304" pitchFamily="18" charset="0"/>
                <a:cs typeface="Times New Roman" panose="02020603050405020304" pitchFamily="18" charset="0"/>
              </a:rPr>
              <a:t>beaming effect</a:t>
            </a:r>
            <a:r>
              <a:rPr lang="en-GB" dirty="0">
                <a:latin typeface="Times New Roman" panose="02020603050405020304" pitchFamily="18" charset="0"/>
                <a:cs typeface="Times New Roman" panose="02020603050405020304" pitchFamily="18" charset="0"/>
              </a:rPr>
              <a:t>” like, for instance, the azimuthal angular distribution at the exit of a long tube (see below). The exponent N needs to be calculated/estimated in advance.</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Ref.: “A review of the molecular flow conductance for</a:t>
            </a:r>
          </a:p>
          <a:p>
            <a:r>
              <a:rPr lang="en-GB" dirty="0">
                <a:latin typeface="Times New Roman" panose="02020603050405020304" pitchFamily="18" charset="0"/>
                <a:cs typeface="Times New Roman" panose="02020603050405020304" pitchFamily="18" charset="0"/>
              </a:rPr>
              <a:t>     systems of tubes and components and the measurement </a:t>
            </a:r>
          </a:p>
          <a:p>
            <a:r>
              <a:rPr lang="en-GB" dirty="0">
                <a:latin typeface="Times New Roman" panose="02020603050405020304" pitchFamily="18" charset="0"/>
                <a:cs typeface="Times New Roman" panose="02020603050405020304" pitchFamily="18" charset="0"/>
              </a:rPr>
              <a:t>      of pumping speed”, W </a:t>
            </a:r>
            <a:r>
              <a:rPr lang="en-GB" dirty="0" err="1">
                <a:latin typeface="Times New Roman" panose="02020603050405020304" pitchFamily="18" charset="0"/>
                <a:cs typeface="Times New Roman" panose="02020603050405020304" pitchFamily="18" charset="0"/>
              </a:rPr>
              <a:t>Steckelmacher</a:t>
            </a:r>
            <a:r>
              <a:rPr lang="en-GB" dirty="0">
                <a:latin typeface="Times New Roman" panose="02020603050405020304" pitchFamily="18" charset="0"/>
                <a:cs typeface="Times New Roman" panose="02020603050405020304" pitchFamily="18" charset="0"/>
              </a:rPr>
              <a:t>, </a:t>
            </a:r>
          </a:p>
          <a:p>
            <a:r>
              <a:rPr lang="en-GB" dirty="0">
                <a:latin typeface="Times New Roman" panose="02020603050405020304" pitchFamily="18" charset="0"/>
                <a:cs typeface="Times New Roman" panose="02020603050405020304" pitchFamily="18" charset="0"/>
              </a:rPr>
              <a:t>      Vacuum 16 (1966) 561-584</a:t>
            </a:r>
          </a:p>
          <a:p>
            <a:pPr>
              <a:spcAft>
                <a:spcPts val="600"/>
              </a:spcAft>
            </a:pPr>
            <a:endParaRPr lang="en-GB"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641856" y="1203830"/>
            <a:ext cx="3284931" cy="1964671"/>
          </a:xfrm>
          <a:prstGeom prst="rect">
            <a:avLst/>
          </a:prstGeom>
        </p:spPr>
      </p:pic>
      <p:pic>
        <p:nvPicPr>
          <p:cNvPr id="5" name="Picture 4"/>
          <p:cNvPicPr>
            <a:picLocks noChangeAspect="1"/>
          </p:cNvPicPr>
          <p:nvPr/>
        </p:nvPicPr>
        <p:blipFill>
          <a:blip r:embed="rId3"/>
          <a:stretch>
            <a:fillRect/>
          </a:stretch>
        </p:blipFill>
        <p:spPr>
          <a:xfrm>
            <a:off x="5573010" y="3898186"/>
            <a:ext cx="3570990" cy="2567497"/>
          </a:xfrm>
          <a:prstGeom prst="rect">
            <a:avLst/>
          </a:prstGeom>
          <a:ln>
            <a:solidFill>
              <a:schemeClr val="tx2"/>
            </a:solidFill>
          </a:ln>
        </p:spPr>
      </p:pic>
    </p:spTree>
    <p:extLst>
      <p:ext uri="{BB962C8B-B14F-4D97-AF65-F5344CB8AC3E}">
        <p14:creationId xmlns:p14="http://schemas.microsoft.com/office/powerpoint/2010/main" val="45105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additive="base">
                                        <p:cTn id="2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 calcmode="lin" valueType="num">
                                      <p:cBhvr additive="base">
                                        <p:cTn id="3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grpId="0" nodeType="after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2" presetClass="entr" presetSubtype="4" fill="hold" grpId="0" nodeType="after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 calcmode="lin" valueType="num">
                                      <p:cBhvr additive="base">
                                        <p:cTn id="4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theme/theme1.xml><?xml version="1.0" encoding="utf-8"?>
<a:theme xmlns:a="http://schemas.openxmlformats.org/drawingml/2006/main" name="LHeC_Dvt_vacuum_chamber_CG_v1">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LHeC_Dvt_vacuum_chamber_CG_v1</Template>
  <TotalTime>92090</TotalTime>
  <Words>6721</Words>
  <Application>Microsoft Office PowerPoint</Application>
  <PresentationFormat>On-screen Show (4:3)</PresentationFormat>
  <Paragraphs>533</Paragraphs>
  <Slides>56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Cambria Math</vt:lpstr>
      <vt:lpstr>Symbol</vt:lpstr>
      <vt:lpstr>Times New Roman</vt:lpstr>
      <vt:lpstr>Wingdings</vt:lpstr>
      <vt:lpstr>LHeC_Dvt_vacuum_chamber_CG_v1</vt:lpstr>
      <vt:lpstr>PowerPoint Presentation</vt:lpstr>
      <vt:lpstr> </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1) The Test-Particle Monte Carlo algorithm as implemented in Molflow+;</vt:lpstr>
      <vt:lpstr>2) Program menus and commands;</vt:lpstr>
      <vt:lpstr>2) Program menus and commands;</vt:lpstr>
      <vt:lpstr>3) File formats: txt, stl, geo, html: why and what;</vt:lpstr>
      <vt:lpstr>4) Transmission probability and conductance;</vt:lpstr>
      <vt:lpstr>4) Transmission probability and conductance;</vt:lpstr>
      <vt:lpstr>1) Simulating pumps;</vt:lpstr>
      <vt:lpstr>6) Pressure, angular and density profiles: how to get the most out of them;</vt:lpstr>
      <vt:lpstr>6) Pressure, angular and density profiles: how to get the most out of them;</vt:lpstr>
      <vt:lpstr>7) Textures: how to implement them and how to use them; memory management;</vt:lpstr>
      <vt:lpstr>7) Textures: how to implement them and how to use them; memory management;</vt:lpstr>
      <vt:lpstr>7) Textures: how to implement them and how to use them; memory management;</vt:lpstr>
      <vt:lpstr>8) Optimizations: multi-structured models, teleportation; taking advantage of symmetry axis and planes, speed optimization;</vt:lpstr>
      <vt:lpstr>8) Optimizations: multi-structured models, teleportation; taking advantage of symmetry axis and planes, speed optimization; </vt:lpstr>
      <vt:lpstr>8) Optimizations: multi-structured models, teleportation; taking advantage of symmetry axis and planes, speed optimization; </vt:lpstr>
      <vt:lpstr>8) Optimizations: multi-structured models, teleportation; taking advantage of symmetry axis and planes, speed optimization; </vt:lpstr>
      <vt:lpstr>9) Time-dependent simulations: what you can do and what you can't (yet); Time-dependent parameters; </vt:lpstr>
      <vt:lpstr>9) Time-dependent simulations: what you can do and what you can't (yet); Time-dependent parameters; </vt:lpstr>
      <vt:lpstr>9) Time-dependent simulations: what you can do and what you can't (yet); Time-dependent parameters; </vt:lpstr>
      <vt:lpstr>9) Time-dependent simulations: what you can do and what you can't (yet); Time-dependent parameters; </vt:lpstr>
      <vt:lpstr>9) Time-dependent simulations: what you can do and what you can't (yet); Time-dependent parameters; </vt:lpstr>
      <vt:lpstr>9) Time-dependent simulations: what you can do and what you can't (yet); Time-dependent parameters; </vt:lpstr>
      <vt:lpstr>9) Time-dependent simulations: what you can do and what you can't (yet); Time-dependent parameters; </vt:lpstr>
      <vt:lpstr>10) Non-isothermal models;</vt:lpstr>
      <vt:lpstr>11) Radiometric and thermal transpiration effects;</vt:lpstr>
      <vt:lpstr>11) Radiometric and thermal transpiration effects;</vt:lpstr>
      <vt:lpstr>12) Moving surfaces: Parallel moving and rotations;</vt:lpstr>
      <vt:lpstr>12) Moving surfaces: Parallel moving and rotations;</vt:lpstr>
      <vt:lpstr>12) Moving surfaces: Parallel moving and rotations;</vt:lpstr>
      <vt:lpstr>12) Moving surfaces: Parallel moving and rotations;</vt:lpstr>
      <vt:lpstr>13) Review of applications of Molflow+ to non-vacuum phenomena;</vt:lpstr>
      <vt:lpstr>13) Review of applications of Molflow+ to non-vacuum phenomena;</vt:lpstr>
      <vt:lpstr>13) Review of applications of Molflow+ to non-vacuum phenomena;</vt:lpstr>
      <vt:lpstr>Bibliography;</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Cedric Garion</dc:creator>
  <cp:lastModifiedBy>Roberto Kersevan</cp:lastModifiedBy>
  <cp:revision>647</cp:revision>
  <cp:lastPrinted>2014-10-06T08:51:18Z</cp:lastPrinted>
  <dcterms:created xsi:type="dcterms:W3CDTF">2014-06-26T06:53:57Z</dcterms:created>
  <dcterms:modified xsi:type="dcterms:W3CDTF">2023-09-14T08:37:11Z</dcterms:modified>
</cp:coreProperties>
</file>