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90F1-053A-4E60-9685-18698B185FC9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C2DF-0F18-42B5-A039-B4FF97808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10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90F1-053A-4E60-9685-18698B185FC9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C2DF-0F18-42B5-A039-B4FF97808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857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90F1-053A-4E60-9685-18698B185FC9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C2DF-0F18-42B5-A039-B4FF97808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8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90F1-053A-4E60-9685-18698B185FC9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C2DF-0F18-42B5-A039-B4FF97808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33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90F1-053A-4E60-9685-18698B185FC9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C2DF-0F18-42B5-A039-B4FF97808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38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90F1-053A-4E60-9685-18698B185FC9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C2DF-0F18-42B5-A039-B4FF97808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327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90F1-053A-4E60-9685-18698B185FC9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C2DF-0F18-42B5-A039-B4FF97808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240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90F1-053A-4E60-9685-18698B185FC9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C2DF-0F18-42B5-A039-B4FF97808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4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90F1-053A-4E60-9685-18698B185FC9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C2DF-0F18-42B5-A039-B4FF97808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116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90F1-053A-4E60-9685-18698B185FC9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C2DF-0F18-42B5-A039-B4FF97808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52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90F1-053A-4E60-9685-18698B185FC9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C2DF-0F18-42B5-A039-B4FF97808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045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A90F1-053A-4E60-9685-18698B185FC9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7C2DF-0F18-42B5-A039-B4FF97808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CAS 2017</a:t>
            </a:r>
            <a:br>
              <a:rPr lang="en-US"/>
            </a:br>
            <a:r>
              <a:rPr lang="en-US"/>
              <a:t>Vacuum simulations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Individual work - exercises</a:t>
            </a:r>
          </a:p>
        </p:txBody>
      </p:sp>
    </p:spTree>
    <p:extLst>
      <p:ext uri="{BB962C8B-B14F-4D97-AF65-F5344CB8AC3E}">
        <p14:creationId xmlns:p14="http://schemas.microsoft.com/office/powerpoint/2010/main" val="851675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8227" y="234892"/>
            <a:ext cx="18253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Exercise 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14771" y="877998"/>
            <a:ext cx="8967832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NEG coating is an effective pump, but it can’t pump gas forever: eventually it saturates. Its pumping ability drops quickly when the pumped gas forms one monolayer on the surface – corresponding to about 1E15 pumped molecules / cm</a:t>
            </a:r>
            <a:r>
              <a:rPr lang="en-US" sz="2000" baseline="30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aseline="30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In our setup, how much N</a:t>
            </a:r>
            <a:r>
              <a:rPr lang="en-US" sz="2000" baseline="-25000" dirty="0"/>
              <a:t>2 </a:t>
            </a:r>
            <a:r>
              <a:rPr lang="en-US" sz="2000" dirty="0"/>
              <a:t>is that?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How much time does it take until our setup saturates?</a:t>
            </a:r>
          </a:p>
        </p:txBody>
      </p:sp>
    </p:spTree>
    <p:extLst>
      <p:ext uri="{BB962C8B-B14F-4D97-AF65-F5344CB8AC3E}">
        <p14:creationId xmlns:p14="http://schemas.microsoft.com/office/powerpoint/2010/main" val="698428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8227" y="234892"/>
            <a:ext cx="18253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Exercise 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14771" y="877998"/>
            <a:ext cx="896783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In the first exercise you have found the sticking factor for a given pressure ratio, observed on the two gauges.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What was the transmission ratio of the gas </a:t>
            </a:r>
            <a:r>
              <a:rPr lang="en-US" sz="2000" dirty="0"/>
              <a:t>(the probability that an injected molecule makes it through the tube) </a:t>
            </a:r>
            <a:r>
              <a:rPr lang="en-US" sz="2000" dirty="0"/>
              <a:t>for that pressure ratio?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By changing the simulation parameters, you could help an engineer to solve exercise 1 in the future. Make a “transmission ratio as a function of the sample’s sticking factor” plot: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X axis: different sticking factor values (around 5-7 different values)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Y axis: gas transmission ratio</a:t>
            </a:r>
          </a:p>
        </p:txBody>
      </p:sp>
    </p:spTree>
    <p:extLst>
      <p:ext uri="{BB962C8B-B14F-4D97-AF65-F5344CB8AC3E}">
        <p14:creationId xmlns:p14="http://schemas.microsoft.com/office/powerpoint/2010/main" val="4039635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6698" y="2885812"/>
            <a:ext cx="7432646" cy="822122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9949344" y="2885812"/>
            <a:ext cx="6123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9949344" y="3707934"/>
            <a:ext cx="6123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0561740" y="3707934"/>
            <a:ext cx="0" cy="7298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0561740" y="2155970"/>
            <a:ext cx="0" cy="7298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11140580" y="2155970"/>
            <a:ext cx="0" cy="22818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0477851" y="4303552"/>
            <a:ext cx="755009" cy="75500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10561740" y="4437776"/>
            <a:ext cx="208212" cy="6108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 flipH="1">
            <a:off x="10932368" y="4447676"/>
            <a:ext cx="208212" cy="6108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0477851" y="1535185"/>
            <a:ext cx="755009" cy="75500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0462619" y="1605923"/>
            <a:ext cx="785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Gauge</a:t>
            </a:r>
          </a:p>
          <a:p>
            <a:pPr algn="ctr"/>
            <a:r>
              <a:rPr lang="en-US"/>
              <a:t>2</a:t>
            </a:r>
          </a:p>
        </p:txBody>
      </p:sp>
      <p:grpSp>
        <p:nvGrpSpPr>
          <p:cNvPr id="15" name="Group 14"/>
          <p:cNvGrpSpPr/>
          <p:nvPr/>
        </p:nvGrpSpPr>
        <p:grpSpPr>
          <a:xfrm flipH="1">
            <a:off x="1233181" y="1535185"/>
            <a:ext cx="1283516" cy="2902591"/>
            <a:chOff x="448811" y="2202000"/>
            <a:chExt cx="1283516" cy="2902591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448811" y="3552627"/>
              <a:ext cx="6123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48811" y="4374749"/>
              <a:ext cx="6123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061207" y="4374749"/>
              <a:ext cx="0" cy="7298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061207" y="2822785"/>
              <a:ext cx="0" cy="7298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cxnSpLocks/>
            </p:cNvCxnSpPr>
            <p:nvPr/>
          </p:nvCxnSpPr>
          <p:spPr>
            <a:xfrm>
              <a:off x="1640047" y="2822785"/>
              <a:ext cx="0" cy="22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977318" y="2202000"/>
              <a:ext cx="755009" cy="75500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217949" y="1618507"/>
            <a:ext cx="785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Gauge</a:t>
            </a:r>
          </a:p>
          <a:p>
            <a:pPr algn="ctr"/>
            <a:r>
              <a:rPr lang="en-US"/>
              <a:t>1</a:t>
            </a:r>
          </a:p>
        </p:txBody>
      </p:sp>
      <p:sp>
        <p:nvSpPr>
          <p:cNvPr id="23" name="Arrow: Down 22"/>
          <p:cNvSpPr/>
          <p:nvPr/>
        </p:nvSpPr>
        <p:spPr>
          <a:xfrm rot="10800000">
            <a:off x="1416983" y="4282579"/>
            <a:ext cx="394283" cy="796954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44087" y="3112207"/>
            <a:ext cx="1577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Coated sample</a:t>
            </a:r>
          </a:p>
        </p:txBody>
      </p:sp>
    </p:spTree>
    <p:extLst>
      <p:ext uri="{BB962C8B-B14F-4D97-AF65-F5344CB8AC3E}">
        <p14:creationId xmlns:p14="http://schemas.microsoft.com/office/powerpoint/2010/main" val="1464898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6698" y="2885812"/>
            <a:ext cx="7432646" cy="822122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949344" y="2885812"/>
            <a:ext cx="6123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949344" y="3707934"/>
            <a:ext cx="6123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61740" y="3707934"/>
            <a:ext cx="0" cy="7298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561740" y="2155970"/>
            <a:ext cx="0" cy="7298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11140580" y="2155970"/>
            <a:ext cx="0" cy="22818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10477851" y="4303552"/>
            <a:ext cx="755009" cy="75500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0561740" y="4437776"/>
            <a:ext cx="208212" cy="6108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cxnSpLocks/>
          </p:cNvCxnSpPr>
          <p:nvPr/>
        </p:nvCxnSpPr>
        <p:spPr>
          <a:xfrm flipH="1">
            <a:off x="10932368" y="4447676"/>
            <a:ext cx="208212" cy="6108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0477851" y="1535185"/>
            <a:ext cx="755009" cy="75500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0462619" y="1605923"/>
            <a:ext cx="785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Gauge</a:t>
            </a:r>
          </a:p>
          <a:p>
            <a:pPr algn="ctr"/>
            <a:r>
              <a:rPr lang="en-US"/>
              <a:t>2</a:t>
            </a:r>
          </a:p>
        </p:txBody>
      </p:sp>
      <p:grpSp>
        <p:nvGrpSpPr>
          <p:cNvPr id="31" name="Group 30"/>
          <p:cNvGrpSpPr/>
          <p:nvPr/>
        </p:nvGrpSpPr>
        <p:grpSpPr>
          <a:xfrm flipH="1">
            <a:off x="1233181" y="1535185"/>
            <a:ext cx="1283516" cy="2902591"/>
            <a:chOff x="448811" y="2202000"/>
            <a:chExt cx="1283516" cy="2902591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448811" y="3552627"/>
              <a:ext cx="6123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48811" y="4374749"/>
              <a:ext cx="6123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061207" y="4374749"/>
              <a:ext cx="0" cy="7298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061207" y="2822785"/>
              <a:ext cx="0" cy="7298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cxnSpLocks/>
            </p:cNvCxnSpPr>
            <p:nvPr/>
          </p:nvCxnSpPr>
          <p:spPr>
            <a:xfrm>
              <a:off x="1640047" y="2822785"/>
              <a:ext cx="0" cy="22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977318" y="2202000"/>
              <a:ext cx="755009" cy="75500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217949" y="1618507"/>
            <a:ext cx="785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Gauge</a:t>
            </a:r>
          </a:p>
          <a:p>
            <a:pPr algn="ctr"/>
            <a:r>
              <a:rPr lang="en-US"/>
              <a:t>1</a:t>
            </a:r>
          </a:p>
        </p:txBody>
      </p:sp>
      <p:sp>
        <p:nvSpPr>
          <p:cNvPr id="35" name="Arrow: Down 34"/>
          <p:cNvSpPr/>
          <p:nvPr/>
        </p:nvSpPr>
        <p:spPr>
          <a:xfrm rot="10800000">
            <a:off x="1416983" y="4282579"/>
            <a:ext cx="394283" cy="796954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444087" y="3112207"/>
            <a:ext cx="1577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Coated sample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2516697" y="2634143"/>
            <a:ext cx="743264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754575" y="2264838"/>
            <a:ext cx="107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1000 mm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2835479" y="2885812"/>
            <a:ext cx="0" cy="82212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851346" y="3112207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63 mm</a:t>
            </a:r>
          </a:p>
        </p:txBody>
      </p:sp>
      <p:cxnSp>
        <p:nvCxnSpPr>
          <p:cNvPr id="43" name="Straight Arrow Connector 42"/>
          <p:cNvCxnSpPr>
            <a:cxnSpLocks/>
          </p:cNvCxnSpPr>
          <p:nvPr/>
        </p:nvCxnSpPr>
        <p:spPr>
          <a:xfrm>
            <a:off x="1100356" y="2099930"/>
            <a:ext cx="0" cy="233784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1380" y="3061872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~250 mm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299538" y="5388314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~150 mm</a:t>
            </a:r>
          </a:p>
        </p:txBody>
      </p:sp>
      <p:cxnSp>
        <p:nvCxnSpPr>
          <p:cNvPr id="47" name="Straight Arrow Connector 46"/>
          <p:cNvCxnSpPr>
            <a:cxnSpLocks/>
          </p:cNvCxnSpPr>
          <p:nvPr/>
        </p:nvCxnSpPr>
        <p:spPr>
          <a:xfrm>
            <a:off x="1299538" y="5261295"/>
            <a:ext cx="109865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0067850" y="5386916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~150 mm</a:t>
            </a:r>
          </a:p>
        </p:txBody>
      </p:sp>
      <p:cxnSp>
        <p:nvCxnSpPr>
          <p:cNvPr id="51" name="Straight Arrow Connector 50"/>
          <p:cNvCxnSpPr>
            <a:cxnSpLocks/>
          </p:cNvCxnSpPr>
          <p:nvPr/>
        </p:nvCxnSpPr>
        <p:spPr>
          <a:xfrm>
            <a:off x="10067850" y="5259897"/>
            <a:ext cx="109865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243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6698" y="2885812"/>
            <a:ext cx="7432646" cy="822122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444087" y="3112207"/>
            <a:ext cx="1577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Coated sample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2516697" y="2634143"/>
            <a:ext cx="743264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754575" y="2264838"/>
            <a:ext cx="107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1000 mm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2835479" y="2885812"/>
            <a:ext cx="0" cy="82212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851346" y="3112207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63 mm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86793" y="4823670"/>
            <a:ext cx="78098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Create the base tube with the </a:t>
            </a:r>
            <a:r>
              <a:rPr lang="en-US" sz="2400" b="1"/>
              <a:t>Test / Pipe </a:t>
            </a:r>
            <a:r>
              <a:rPr lang="en-US" sz="2400"/>
              <a:t>command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Use the (distorted) </a:t>
            </a:r>
            <a:r>
              <a:rPr lang="en-US" sz="2400" b="1"/>
              <a:t>Scale</a:t>
            </a:r>
            <a:r>
              <a:rPr lang="en-US" sz="2400"/>
              <a:t> command to get dimensions right</a:t>
            </a:r>
            <a:endParaRPr lang="en-US" sz="2400" b="1"/>
          </a:p>
        </p:txBody>
      </p:sp>
      <p:sp>
        <p:nvSpPr>
          <p:cNvPr id="3" name="TextBox 2"/>
          <p:cNvSpPr txBox="1"/>
          <p:nvPr/>
        </p:nvSpPr>
        <p:spPr>
          <a:xfrm>
            <a:off x="3431098" y="293615"/>
            <a:ext cx="5363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/>
              <a:t>Setting up the geometry in Molflow</a:t>
            </a:r>
          </a:p>
        </p:txBody>
      </p:sp>
    </p:spTree>
    <p:extLst>
      <p:ext uri="{BB962C8B-B14F-4D97-AF65-F5344CB8AC3E}">
        <p14:creationId xmlns:p14="http://schemas.microsoft.com/office/powerpoint/2010/main" val="989989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6698" y="2885812"/>
            <a:ext cx="7432646" cy="822122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>
            <a:off x="9949344" y="2885812"/>
            <a:ext cx="11912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9949344" y="3707934"/>
            <a:ext cx="11912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11140580" y="2885811"/>
            <a:ext cx="0" cy="8221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 flipH="1">
            <a:off x="1325461" y="2885812"/>
            <a:ext cx="11912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 flipH="1">
            <a:off x="1325461" y="3707934"/>
            <a:ext cx="11912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>
            <a:off x="1325461" y="2885812"/>
            <a:ext cx="0" cy="8221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444087" y="3112207"/>
            <a:ext cx="1577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Coated sample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418044" y="4018326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~150 mm</a:t>
            </a:r>
          </a:p>
        </p:txBody>
      </p:sp>
      <p:cxnSp>
        <p:nvCxnSpPr>
          <p:cNvPr id="47" name="Straight Arrow Connector 46"/>
          <p:cNvCxnSpPr>
            <a:cxnSpLocks/>
          </p:cNvCxnSpPr>
          <p:nvPr/>
        </p:nvCxnSpPr>
        <p:spPr>
          <a:xfrm>
            <a:off x="1418044" y="3891307"/>
            <a:ext cx="109865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9949344" y="4018326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~150 mm</a:t>
            </a:r>
          </a:p>
        </p:txBody>
      </p:sp>
      <p:cxnSp>
        <p:nvCxnSpPr>
          <p:cNvPr id="51" name="Straight Arrow Connector 50"/>
          <p:cNvCxnSpPr>
            <a:cxnSpLocks/>
          </p:cNvCxnSpPr>
          <p:nvPr/>
        </p:nvCxnSpPr>
        <p:spPr>
          <a:xfrm>
            <a:off x="9949344" y="3891307"/>
            <a:ext cx="109865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386793" y="4823670"/>
            <a:ext cx="737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Use the </a:t>
            </a:r>
            <a:r>
              <a:rPr lang="en-US" sz="2400" b="1"/>
              <a:t>Extrude</a:t>
            </a:r>
            <a:r>
              <a:rPr lang="en-US" sz="2400"/>
              <a:t> command to create two more sections</a:t>
            </a:r>
            <a:endParaRPr lang="en-US" sz="2400" b="1"/>
          </a:p>
        </p:txBody>
      </p:sp>
      <p:sp>
        <p:nvSpPr>
          <p:cNvPr id="34" name="TextBox 33"/>
          <p:cNvSpPr txBox="1"/>
          <p:nvPr/>
        </p:nvSpPr>
        <p:spPr>
          <a:xfrm>
            <a:off x="3431098" y="293615"/>
            <a:ext cx="5363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/>
              <a:t>Setting up the geometry in Molflow</a:t>
            </a:r>
          </a:p>
        </p:txBody>
      </p:sp>
    </p:spTree>
    <p:extLst>
      <p:ext uri="{BB962C8B-B14F-4D97-AF65-F5344CB8AC3E}">
        <p14:creationId xmlns:p14="http://schemas.microsoft.com/office/powerpoint/2010/main" val="1314969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6698" y="2885812"/>
            <a:ext cx="7432646" cy="822122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>
            <a:off x="9949344" y="2885812"/>
            <a:ext cx="11912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9949344" y="3707934"/>
            <a:ext cx="11912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10561740" y="2155970"/>
            <a:ext cx="0" cy="22818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11140580" y="2155970"/>
            <a:ext cx="0" cy="22818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 flipH="1">
            <a:off x="1325461" y="2885812"/>
            <a:ext cx="11912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 flipH="1">
            <a:off x="1325461" y="3707934"/>
            <a:ext cx="11912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1904301" y="2155970"/>
            <a:ext cx="0" cy="22818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 flipH="1">
            <a:off x="1325461" y="2155970"/>
            <a:ext cx="0" cy="22818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444087" y="3112207"/>
            <a:ext cx="1577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Coated sample</a:t>
            </a:r>
          </a:p>
        </p:txBody>
      </p:sp>
      <p:cxnSp>
        <p:nvCxnSpPr>
          <p:cNvPr id="43" name="Straight Arrow Connector 42"/>
          <p:cNvCxnSpPr>
            <a:cxnSpLocks/>
          </p:cNvCxnSpPr>
          <p:nvPr/>
        </p:nvCxnSpPr>
        <p:spPr>
          <a:xfrm>
            <a:off x="1100356" y="2099930"/>
            <a:ext cx="0" cy="233784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1380" y="3061872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~250 mm</a:t>
            </a:r>
          </a:p>
        </p:txBody>
      </p:sp>
      <p:cxnSp>
        <p:nvCxnSpPr>
          <p:cNvPr id="37" name="Straight Connector 36"/>
          <p:cNvCxnSpPr>
            <a:cxnSpLocks/>
          </p:cNvCxnSpPr>
          <p:nvPr/>
        </p:nvCxnSpPr>
        <p:spPr>
          <a:xfrm flipH="1">
            <a:off x="1325461" y="2155970"/>
            <a:ext cx="5788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cxnSpLocks/>
          </p:cNvCxnSpPr>
          <p:nvPr/>
        </p:nvCxnSpPr>
        <p:spPr>
          <a:xfrm flipH="1">
            <a:off x="1325461" y="4437776"/>
            <a:ext cx="5788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cxnSpLocks/>
          </p:cNvCxnSpPr>
          <p:nvPr/>
        </p:nvCxnSpPr>
        <p:spPr>
          <a:xfrm flipH="1">
            <a:off x="10561740" y="2165757"/>
            <a:ext cx="5788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cxnSpLocks/>
          </p:cNvCxnSpPr>
          <p:nvPr/>
        </p:nvCxnSpPr>
        <p:spPr>
          <a:xfrm flipH="1">
            <a:off x="10561740" y="4437776"/>
            <a:ext cx="5788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059622" y="4009938"/>
            <a:ext cx="867146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Use the </a:t>
            </a:r>
            <a:r>
              <a:rPr lang="en-US" sz="2400" b="1"/>
              <a:t>Rotate facet </a:t>
            </a:r>
            <a:r>
              <a:rPr lang="en-US" sz="2400"/>
              <a:t>and </a:t>
            </a:r>
            <a:r>
              <a:rPr lang="en-US" sz="2400" b="1"/>
              <a:t>Move facet</a:t>
            </a:r>
            <a:r>
              <a:rPr lang="en-US" sz="2400"/>
              <a:t> commands with the copy option to create the perpendicular tubes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Then use the </a:t>
            </a:r>
            <a:r>
              <a:rPr lang="en-US" sz="2400" b="1"/>
              <a:t>build intersection</a:t>
            </a:r>
            <a:r>
              <a:rPr lang="en-US" sz="2400"/>
              <a:t> command to create the union of the two pipes (select intersecting facets, and select all vertices that you’d like to keep)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The build intersection command works correctly if one pipe is slightly thicker than the other (use </a:t>
            </a:r>
            <a:r>
              <a:rPr lang="en-US" sz="2400" b="1"/>
              <a:t>Scale facet</a:t>
            </a:r>
            <a:r>
              <a:rPr lang="en-US" sz="240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09089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6698" y="2885812"/>
            <a:ext cx="7432646" cy="822122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949344" y="2885812"/>
            <a:ext cx="6123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949344" y="3707934"/>
            <a:ext cx="6123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61740" y="3707934"/>
            <a:ext cx="0" cy="7298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561740" y="2155970"/>
            <a:ext cx="0" cy="7298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11140580" y="2155970"/>
            <a:ext cx="0" cy="22818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10477851" y="4303552"/>
            <a:ext cx="755009" cy="75500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0561740" y="4437776"/>
            <a:ext cx="208212" cy="6108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cxnSpLocks/>
          </p:cNvCxnSpPr>
          <p:nvPr/>
        </p:nvCxnSpPr>
        <p:spPr>
          <a:xfrm flipH="1">
            <a:off x="10932368" y="4447676"/>
            <a:ext cx="208212" cy="6108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0477851" y="1535185"/>
            <a:ext cx="755009" cy="75500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0462619" y="1605923"/>
            <a:ext cx="785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Gauge</a:t>
            </a:r>
          </a:p>
          <a:p>
            <a:pPr algn="ctr"/>
            <a:r>
              <a:rPr lang="en-US"/>
              <a:t>2</a:t>
            </a:r>
          </a:p>
        </p:txBody>
      </p:sp>
      <p:grpSp>
        <p:nvGrpSpPr>
          <p:cNvPr id="31" name="Group 30"/>
          <p:cNvGrpSpPr/>
          <p:nvPr/>
        </p:nvGrpSpPr>
        <p:grpSpPr>
          <a:xfrm flipH="1">
            <a:off x="1233181" y="1535185"/>
            <a:ext cx="1283516" cy="2902591"/>
            <a:chOff x="448811" y="2202000"/>
            <a:chExt cx="1283516" cy="2902591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448811" y="3552627"/>
              <a:ext cx="6123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48811" y="4374749"/>
              <a:ext cx="6123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061207" y="4374749"/>
              <a:ext cx="0" cy="7298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061207" y="2822785"/>
              <a:ext cx="0" cy="7298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cxnSpLocks/>
            </p:cNvCxnSpPr>
            <p:nvPr/>
          </p:nvCxnSpPr>
          <p:spPr>
            <a:xfrm>
              <a:off x="1640047" y="2822785"/>
              <a:ext cx="0" cy="22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977318" y="2202000"/>
              <a:ext cx="755009" cy="75500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217949" y="1618507"/>
            <a:ext cx="785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Gauge</a:t>
            </a:r>
          </a:p>
          <a:p>
            <a:pPr algn="ctr"/>
            <a:r>
              <a:rPr lang="en-US"/>
              <a:t>1</a:t>
            </a:r>
          </a:p>
        </p:txBody>
      </p:sp>
      <p:sp>
        <p:nvSpPr>
          <p:cNvPr id="35" name="Arrow: Down 34"/>
          <p:cNvSpPr/>
          <p:nvPr/>
        </p:nvSpPr>
        <p:spPr>
          <a:xfrm rot="10800000">
            <a:off x="1416983" y="4282579"/>
            <a:ext cx="394283" cy="796954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444087" y="3112207"/>
            <a:ext cx="1577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Coated sample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386793" y="4823670"/>
            <a:ext cx="84532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Use the end caps of the tubes to represent the gauges (use </a:t>
            </a:r>
            <a:r>
              <a:rPr lang="en-US" sz="2400" b="1"/>
              <a:t>formulas</a:t>
            </a:r>
            <a:r>
              <a:rPr lang="en-US" sz="2400"/>
              <a:t>), pumps (use </a:t>
            </a:r>
            <a:r>
              <a:rPr lang="en-US" sz="2400" b="1"/>
              <a:t>sticking</a:t>
            </a:r>
            <a:r>
              <a:rPr lang="en-US" sz="2400"/>
              <a:t>) and gas injection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303" y="1124192"/>
            <a:ext cx="3729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/>
              <a:t>Formula for pressure on facet N:</a:t>
            </a:r>
            <a:r>
              <a:rPr lang="en-US" i="1"/>
              <a:t> “PN”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5527" y="5184179"/>
            <a:ext cx="1811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Q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342034" y="5192785"/>
            <a:ext cx="1388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 = 300 l/s</a:t>
            </a:r>
          </a:p>
        </p:txBody>
      </p:sp>
    </p:spTree>
    <p:extLst>
      <p:ext uri="{BB962C8B-B14F-4D97-AF65-F5344CB8AC3E}">
        <p14:creationId xmlns:p14="http://schemas.microsoft.com/office/powerpoint/2010/main" val="1703049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6698" y="2885812"/>
            <a:ext cx="7432646" cy="822122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949344" y="2885812"/>
            <a:ext cx="6123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949344" y="3707934"/>
            <a:ext cx="6123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61740" y="3707934"/>
            <a:ext cx="0" cy="7298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561740" y="2155970"/>
            <a:ext cx="0" cy="7298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11140580" y="2155970"/>
            <a:ext cx="0" cy="22818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10477851" y="4303552"/>
            <a:ext cx="755009" cy="75500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0561740" y="4437776"/>
            <a:ext cx="208212" cy="6108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cxnSpLocks/>
          </p:cNvCxnSpPr>
          <p:nvPr/>
        </p:nvCxnSpPr>
        <p:spPr>
          <a:xfrm flipH="1">
            <a:off x="10932368" y="4447676"/>
            <a:ext cx="208212" cy="6108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0477851" y="1535185"/>
            <a:ext cx="755009" cy="75500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0462619" y="1605923"/>
            <a:ext cx="785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Gauge</a:t>
            </a:r>
          </a:p>
          <a:p>
            <a:pPr algn="ctr"/>
            <a:r>
              <a:rPr lang="en-US"/>
              <a:t>2</a:t>
            </a:r>
          </a:p>
        </p:txBody>
      </p:sp>
      <p:grpSp>
        <p:nvGrpSpPr>
          <p:cNvPr id="31" name="Group 30"/>
          <p:cNvGrpSpPr/>
          <p:nvPr/>
        </p:nvGrpSpPr>
        <p:grpSpPr>
          <a:xfrm flipH="1">
            <a:off x="1233181" y="1535185"/>
            <a:ext cx="1283516" cy="2902591"/>
            <a:chOff x="448811" y="2202000"/>
            <a:chExt cx="1283516" cy="2902591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448811" y="3552627"/>
              <a:ext cx="6123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48811" y="4374749"/>
              <a:ext cx="6123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061207" y="4374749"/>
              <a:ext cx="0" cy="7298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061207" y="2822785"/>
              <a:ext cx="0" cy="7298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cxnSpLocks/>
            </p:cNvCxnSpPr>
            <p:nvPr/>
          </p:nvCxnSpPr>
          <p:spPr>
            <a:xfrm>
              <a:off x="1640047" y="2822785"/>
              <a:ext cx="0" cy="22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977318" y="2202000"/>
              <a:ext cx="755009" cy="75500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217949" y="1618507"/>
            <a:ext cx="785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Gauge</a:t>
            </a:r>
          </a:p>
          <a:p>
            <a:pPr algn="ctr"/>
            <a:r>
              <a:rPr lang="en-US"/>
              <a:t>1</a:t>
            </a:r>
          </a:p>
        </p:txBody>
      </p:sp>
      <p:sp>
        <p:nvSpPr>
          <p:cNvPr id="35" name="Arrow: Down 34"/>
          <p:cNvSpPr/>
          <p:nvPr/>
        </p:nvSpPr>
        <p:spPr>
          <a:xfrm rot="10800000">
            <a:off x="1416983" y="4282579"/>
            <a:ext cx="394283" cy="796954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444087" y="3703523"/>
            <a:ext cx="1577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Coated sample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066500" y="4849222"/>
            <a:ext cx="84532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Recommended: create a transparent facet that runs along the centerplane, and add </a:t>
            </a:r>
            <a:r>
              <a:rPr lang="en-US" sz="2400" b="1"/>
              <a:t>profile</a:t>
            </a:r>
            <a:r>
              <a:rPr lang="en-US" sz="2400"/>
              <a:t> and </a:t>
            </a:r>
            <a:r>
              <a:rPr lang="en-US" sz="2400" b="1"/>
              <a:t>texture</a:t>
            </a:r>
            <a:r>
              <a:rPr lang="en-US" sz="2400"/>
              <a:t> to it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325461" y="3296873"/>
            <a:ext cx="9815119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6377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8227" y="234892"/>
            <a:ext cx="18253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Exercise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14771" y="877998"/>
            <a:ext cx="89678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We start inject gas at a constant rate. After some time the pressures stabilize. We observe the following pressures on the gauges: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Gauge1: 1E-6 mbar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Gauge2: 2.5E-9 mbar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Approximately what’s the sticking factor of the sample?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What’s the gas injection rate?</a:t>
            </a:r>
          </a:p>
        </p:txBody>
      </p:sp>
      <p:sp>
        <p:nvSpPr>
          <p:cNvPr id="5" name="Rectangle 4"/>
          <p:cNvSpPr/>
          <p:nvPr/>
        </p:nvSpPr>
        <p:spPr>
          <a:xfrm>
            <a:off x="2414486" y="4584408"/>
            <a:ext cx="7432646" cy="822122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9847132" y="4584408"/>
            <a:ext cx="6123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847132" y="5406530"/>
            <a:ext cx="6123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0459528" y="5406530"/>
            <a:ext cx="0" cy="7298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459528" y="3854566"/>
            <a:ext cx="0" cy="7298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11038368" y="3854566"/>
            <a:ext cx="0" cy="22818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0375639" y="6002148"/>
            <a:ext cx="755009" cy="75500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10459528" y="6136372"/>
            <a:ext cx="208212" cy="6108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 flipH="1">
            <a:off x="10830156" y="6146272"/>
            <a:ext cx="208212" cy="6108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10375639" y="3233781"/>
            <a:ext cx="755009" cy="75500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0365056" y="3304519"/>
            <a:ext cx="7761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2.5E-9</a:t>
            </a:r>
          </a:p>
          <a:p>
            <a:pPr algn="ctr"/>
            <a:r>
              <a:rPr lang="en-US"/>
              <a:t>mbar</a:t>
            </a:r>
          </a:p>
        </p:txBody>
      </p:sp>
      <p:grpSp>
        <p:nvGrpSpPr>
          <p:cNvPr id="16" name="Group 15"/>
          <p:cNvGrpSpPr/>
          <p:nvPr/>
        </p:nvGrpSpPr>
        <p:grpSpPr>
          <a:xfrm flipH="1">
            <a:off x="1130969" y="3233781"/>
            <a:ext cx="1283516" cy="2902591"/>
            <a:chOff x="448811" y="2202000"/>
            <a:chExt cx="1283516" cy="2902591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448811" y="3552627"/>
              <a:ext cx="6123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48811" y="4374749"/>
              <a:ext cx="6123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061207" y="4374749"/>
              <a:ext cx="0" cy="7298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061207" y="2822785"/>
              <a:ext cx="0" cy="7298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cxnSpLocks/>
            </p:cNvCxnSpPr>
            <p:nvPr/>
          </p:nvCxnSpPr>
          <p:spPr>
            <a:xfrm>
              <a:off x="1640047" y="2822785"/>
              <a:ext cx="0" cy="22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977318" y="2202000"/>
              <a:ext cx="755009" cy="75500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167674" y="3317103"/>
            <a:ext cx="6815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1E-6</a:t>
            </a:r>
          </a:p>
          <a:p>
            <a:pPr algn="ctr"/>
            <a:r>
              <a:rPr lang="en-US"/>
              <a:t>mbar</a:t>
            </a:r>
          </a:p>
        </p:txBody>
      </p:sp>
      <p:sp>
        <p:nvSpPr>
          <p:cNvPr id="24" name="Arrow: Down 23"/>
          <p:cNvSpPr/>
          <p:nvPr/>
        </p:nvSpPr>
        <p:spPr>
          <a:xfrm rot="10800000">
            <a:off x="1314771" y="5981175"/>
            <a:ext cx="394283" cy="796954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341875" y="5402119"/>
            <a:ext cx="1577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Coated sample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792944" y="6370116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Q=?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13492" y="4808598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Sticking = ?</a:t>
            </a:r>
          </a:p>
        </p:txBody>
      </p:sp>
    </p:spTree>
    <p:extLst>
      <p:ext uri="{BB962C8B-B14F-4D97-AF65-F5344CB8AC3E}">
        <p14:creationId xmlns:p14="http://schemas.microsoft.com/office/powerpoint/2010/main" val="3323555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1520</TotalTime>
  <Words>457</Words>
  <Application>Microsoft Office PowerPoint</Application>
  <PresentationFormat>Widescreen</PresentationFormat>
  <Paragraphs>74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CAS 2017 Vacuum simulations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Marton Ady</dc:creator>
  <cp:lastModifiedBy>Márton Ady</cp:lastModifiedBy>
  <cp:revision>14</cp:revision>
  <dcterms:created xsi:type="dcterms:W3CDTF">2017-05-24T15:29:59Z</dcterms:created>
  <dcterms:modified xsi:type="dcterms:W3CDTF">2017-05-25T19:37:25Z</dcterms:modified>
</cp:coreProperties>
</file>