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755" r:id="rId1"/>
  </p:sldMasterIdLst>
  <p:notesMasterIdLst>
    <p:notesMasterId r:id="rId23"/>
  </p:notesMasterIdLst>
  <p:sldIdLst>
    <p:sldId id="256" r:id="rId2"/>
    <p:sldId id="279" r:id="rId3"/>
    <p:sldId id="280" r:id="rId4"/>
    <p:sldId id="261" r:id="rId5"/>
    <p:sldId id="281" r:id="rId6"/>
    <p:sldId id="269" r:id="rId7"/>
    <p:sldId id="258" r:id="rId8"/>
    <p:sldId id="270" r:id="rId9"/>
    <p:sldId id="271" r:id="rId10"/>
    <p:sldId id="272" r:id="rId11"/>
    <p:sldId id="260" r:id="rId12"/>
    <p:sldId id="262" r:id="rId13"/>
    <p:sldId id="273" r:id="rId14"/>
    <p:sldId id="265" r:id="rId15"/>
    <p:sldId id="266" r:id="rId16"/>
    <p:sldId id="274" r:id="rId17"/>
    <p:sldId id="268" r:id="rId18"/>
    <p:sldId id="275" r:id="rId19"/>
    <p:sldId id="276" r:id="rId20"/>
    <p:sldId id="277" r:id="rId21"/>
    <p:sldId id="278" r:id="rId22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722" y="114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432" y="1079398"/>
            <a:ext cx="10728960" cy="507187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1378" spc="-7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87" y="6336883"/>
            <a:ext cx="10728960" cy="1625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 algn="ctr">
              <a:buNone/>
              <a:defRPr sz="3413"/>
            </a:lvl2pPr>
            <a:lvl3pPr marL="1300460" indent="0" algn="ctr">
              <a:buNone/>
              <a:defRPr sz="3413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2019-11-07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F2F5-0184-4CD7-8162-81223D14EB5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5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2019-11-07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F63A-25B4-4746-95B7-4605CE2EE2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4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86385"/>
            <a:ext cx="2804160" cy="81918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86385"/>
            <a:ext cx="8249920" cy="819185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2019-11-07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1893-5CC4-4026-AB91-63295E7197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0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2019-11-07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D428-36B3-4D68-AE84-E1216000C9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38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1079398"/>
            <a:ext cx="10728960" cy="507187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137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6333338"/>
            <a:ext cx="10728960" cy="1625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2019-11-07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8B25-8F7F-4FC6-9820-F97F9A11DDF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2625046"/>
            <a:ext cx="5266944" cy="57221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2448" y="2625045"/>
            <a:ext cx="5266944" cy="5722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2019-11-07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75A41-3D06-4D0F-85C0-3E55E3B8C3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01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32" y="3672654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448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448" y="3672653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2019-11-07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8836-8101-40A3-8309-5B5F1A57DC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2019-11-07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B782-6336-4B86-A0F3-CAA7BDE059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43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2019-11-07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26A0-1E24-4DF2-B8D5-1377C215D6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38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320843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309409" y="0"/>
            <a:ext cx="68275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845311"/>
            <a:ext cx="3413760" cy="3251200"/>
          </a:xfrm>
        </p:spPr>
        <p:txBody>
          <a:bodyPr anchor="b">
            <a:norm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040384"/>
            <a:ext cx="6925056" cy="7477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4161536"/>
            <a:ext cx="3413760" cy="480586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547" y="9187252"/>
            <a:ext cx="2793078" cy="519289"/>
          </a:xfrm>
        </p:spPr>
        <p:txBody>
          <a:bodyPr/>
          <a:lstStyle>
            <a:lvl1pPr algn="l">
              <a:defRPr/>
            </a:lvl1pPr>
          </a:lstStyle>
          <a:p>
            <a:fld id="{70DDF080-5E8C-48AD-84E5-6C08B304C14E}" type="datetimeFigureOut">
              <a:rPr lang="en-US" smtClean="0"/>
              <a:t>2019-11-07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20640" y="9187252"/>
            <a:ext cx="4958080" cy="51928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AF6796-A830-4E8A-9DE9-561475A4CA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1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044267"/>
            <a:ext cx="13001414" cy="2709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6990330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7217664"/>
            <a:ext cx="10793984" cy="1170432"/>
          </a:xfrm>
        </p:spPr>
        <p:txBody>
          <a:bodyPr tIns="0" bIns="0" anchor="b">
            <a:no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3004784" cy="699033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32" y="8401101"/>
            <a:ext cx="10793984" cy="84531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2019-11-07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E993-D6B3-42CD-89E2-9FDCEA1685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1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103360"/>
            <a:ext cx="13004801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008805"/>
            <a:ext cx="13004801" cy="94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1" y="2625044"/>
            <a:ext cx="10728961" cy="57221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0434" y="9187252"/>
            <a:ext cx="263708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2019-11-07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1932" y="9187252"/>
            <a:ext cx="514432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0490" y="9187252"/>
            <a:ext cx="139949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rgbClr val="FFFFFF"/>
                </a:solidFill>
              </a:defRPr>
            </a:lvl1pPr>
          </a:lstStyle>
          <a:p>
            <a:fld id="{D7DDFD5E-818D-435B-BEC0-CCD57970D0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73101" y="2471602"/>
            <a:ext cx="106314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1300460" rtl="0" eaLnBrk="1" latinLnBrk="0" hangingPunct="1">
        <a:lnSpc>
          <a:spcPct val="85000"/>
        </a:lnSpc>
        <a:spcBef>
          <a:spcPct val="0"/>
        </a:spcBef>
        <a:buNone/>
        <a:defRPr sz="6827" kern="1200" spc="-7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0046" indent="-130046" algn="l" defTabSz="1300460" rtl="0" eaLnBrk="1" latinLnBrk="0" hangingPunct="1">
        <a:lnSpc>
          <a:spcPct val="90000"/>
        </a:lnSpc>
        <a:spcBef>
          <a:spcPts val="1707"/>
        </a:spcBef>
        <a:spcAft>
          <a:spcPts val="28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6193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285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66377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26469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6442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84886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3330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1774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50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724438"/>
            <a:ext cx="11977687" cy="66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885776" y="215754"/>
            <a:ext cx="9826947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Gas simulations with</a:t>
            </a:r>
            <a:b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</a:br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methods</a:t>
            </a: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4870875" y="8117160"/>
            <a:ext cx="3561551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altLang="en-US" sz="2800"/>
              <a:t>ALS tutorial 2019, CERN</a:t>
            </a:r>
          </a:p>
          <a:p>
            <a:pPr algn="ctr"/>
            <a:r>
              <a:rPr lang="en-US" altLang="en-US" sz="2800"/>
              <a:t>Roberto Kersevan</a:t>
            </a:r>
          </a:p>
        </p:txBody>
      </p:sp>
      <p:pic>
        <p:nvPicPr>
          <p:cNvPr id="4101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28" y="39690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30" y="1341251"/>
            <a:ext cx="3820010" cy="931025"/>
          </a:xfrm>
        </p:spPr>
        <p:txBody>
          <a:bodyPr>
            <a:normAutofit fontScale="90000"/>
          </a:bodyPr>
          <a:lstStyle/>
          <a:p>
            <a:r>
              <a:rPr lang="en-US" dirty="0"/>
              <a:t>Monte Carlo</a:t>
            </a:r>
            <a:endParaRPr lang="en-GB" dirty="0"/>
          </a:p>
        </p:txBody>
      </p:sp>
      <p:pic>
        <p:nvPicPr>
          <p:cNvPr id="4" name="pi m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71" end="13638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5" y="2141785"/>
            <a:ext cx="5955433" cy="61081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inside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/>
                            <m:t>all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circle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square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3413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413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2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701800"/>
            <a:ext cx="57245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1952554" y="1052552"/>
            <a:ext cx="304814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Geometry: polygons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502650" y="1049785"/>
            <a:ext cx="1588576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Gas input:</a:t>
            </a:r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8502650" y="3486150"/>
            <a:ext cx="18653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pV=NkT</a:t>
            </a: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6096000" y="4697413"/>
            <a:ext cx="6677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1 Pa*m</a:t>
            </a:r>
            <a:r>
              <a:rPr lang="en-US" altLang="en-US" sz="3900" baseline="32000"/>
              <a:t>3</a:t>
            </a:r>
            <a:r>
              <a:rPr lang="en-US" altLang="en-US" sz="3900"/>
              <a:t>/s = 2.4*10</a:t>
            </a:r>
            <a:r>
              <a:rPr lang="en-US" altLang="en-US" sz="3900" baseline="32000"/>
              <a:t>20</a:t>
            </a:r>
            <a:r>
              <a:rPr lang="en-US" altLang="en-US" sz="3900"/>
              <a:t> molecules/s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6477000" y="5894388"/>
            <a:ext cx="5915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Virtual / Physical particle ratio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361504" y="151549"/>
            <a:ext cx="9073008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simulations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901700"/>
            <a:ext cx="4937125" cy="3775075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38213"/>
            <a:ext cx="6578600" cy="3614737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4" y="5924773"/>
            <a:ext cx="224948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/>
          </p:cNvSpPr>
          <p:nvPr/>
        </p:nvSpPr>
        <p:spPr bwMode="auto">
          <a:xfrm>
            <a:off x="2989802" y="7109048"/>
            <a:ext cx="9875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800"/>
              <a:t>S [m</a:t>
            </a:r>
            <a:r>
              <a:rPr lang="en-US" altLang="en-US" sz="3800" baseline="32000"/>
              <a:t>3</a:t>
            </a:r>
            <a:r>
              <a:rPr lang="en-US" altLang="en-US" sz="3800"/>
              <a:t>/s] = </a:t>
            </a:r>
            <a:r>
              <a:rPr lang="en-US" altLang="en-US" sz="3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sticking</a:t>
            </a:r>
            <a:r>
              <a:rPr lang="en-US" altLang="en-US" sz="3800"/>
              <a:t> [0..1] * 1/4 * A [m</a:t>
            </a:r>
            <a:r>
              <a:rPr lang="en-US" altLang="en-US" sz="3800" baseline="32000"/>
              <a:t>2</a:t>
            </a:r>
            <a:r>
              <a:rPr lang="en-US" altLang="en-US" sz="3800"/>
              <a:t>] * v</a:t>
            </a:r>
            <a:r>
              <a:rPr lang="en-US" altLang="en-US" sz="3800" baseline="-6000"/>
              <a:t>avg </a:t>
            </a:r>
            <a:r>
              <a:rPr lang="en-US" altLang="en-US" sz="3800"/>
              <a:t>[m/s]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78377" y="5162734"/>
            <a:ext cx="327801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Pumping / absorption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500063" y="168236"/>
            <a:ext cx="1567930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Reflection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0775" y="1852464"/>
            <a:ext cx="6935857" cy="5112568"/>
            <a:chOff x="3110775" y="2443278"/>
            <a:chExt cx="6935857" cy="387981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110776" y="4727837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35003" y="4727837"/>
              <a:ext cx="8669" cy="1555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35003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10776" y="405822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5003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66590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66591" y="360525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08158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90818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387720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422405" y="470814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422405" y="4038532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405062" y="4708146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90818" y="632308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90817" y="5161116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266591" y="514142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66590" y="5121728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35003" y="6283699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110775" y="4058221"/>
              <a:ext cx="0" cy="669616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046631" y="4038530"/>
              <a:ext cx="0" cy="6696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>
            <a:off x="3110776" y="4298029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2" name="Oval 41"/>
          <p:cNvSpPr/>
          <p:nvPr/>
        </p:nvSpPr>
        <p:spPr>
          <a:xfrm>
            <a:off x="3119759" y="4083124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3" name="TextBox 42"/>
          <p:cNvSpPr txBox="1"/>
          <p:nvPr/>
        </p:nvSpPr>
        <p:spPr>
          <a:xfrm>
            <a:off x="1318347" y="4172969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Entrance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55939" y="4181715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Exit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616365" y="5509869"/>
            <a:ext cx="5963841" cy="343858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0"/>
          <a:stretch/>
        </p:blipFill>
        <p:spPr>
          <a:xfrm>
            <a:off x="6718424" y="5509869"/>
            <a:ext cx="5720842" cy="3438585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13768" y="301471"/>
            <a:ext cx="3820010" cy="931025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93"/>
              <a:t>Monte Carlo</a:t>
            </a:r>
            <a:endParaRPr lang="en-GB" sz="4693" dirty="0"/>
          </a:p>
        </p:txBody>
      </p:sp>
    </p:spTree>
    <p:extLst>
      <p:ext uri="{BB962C8B-B14F-4D97-AF65-F5344CB8AC3E}">
        <p14:creationId xmlns:p14="http://schemas.microsoft.com/office/powerpoint/2010/main" val="26432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2891 -0.15232 L 0.16901 -0.26227 L 0.13529 0.25115 L 0.22891 0.15139 L 0.03412 -0.04422 L -0.00872 0.03264 " pathEditMode="relative" rAng="0" ptsTypes="AAAAAAA">
                                      <p:cBhvr>
                                        <p:cTn id="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278 0.06504 L 0.12591 -0.22477 L 0.07148 0.27893 L 0.07721 0.27268 L 0.25755 -0.07014 L 0.34804 0.28403 L 0.46302 -0.0581 L 0.29192 -0.12917 L 0.52096 0.05694 " pathEditMode="relative" rAng="0" ptsTypes="AAAAAAAAAA">
                                      <p:cBhvr>
                                        <p:cTn id="10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4827588"/>
            <a:ext cx="5416550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33488"/>
            <a:ext cx="586740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19188"/>
            <a:ext cx="61769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/>
          </p:cNvSpPr>
          <p:nvPr/>
        </p:nvSpPr>
        <p:spPr bwMode="auto">
          <a:xfrm>
            <a:off x="1870075" y="422236"/>
            <a:ext cx="2346989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 (1990)</a:t>
            </a:r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2073431" y="850900"/>
            <a:ext cx="1940275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000"/>
              <a:t>Roberto Kersevan</a:t>
            </a: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8042275" y="422236"/>
            <a:ext cx="263713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Molflow+ (2008-)</a:t>
            </a:r>
          </a:p>
        </p:txBody>
      </p:sp>
      <p:pic>
        <p:nvPicPr>
          <p:cNvPr id="13319" name="Picture 7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6272213"/>
            <a:ext cx="26463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7981950" y="4773613"/>
            <a:ext cx="3222625" cy="1279525"/>
            <a:chOff x="0" y="0"/>
            <a:chExt cx="3221476" cy="1278958"/>
          </a:xfrm>
        </p:grpSpPr>
        <p:pic>
          <p:nvPicPr>
            <p:cNvPr id="13321" name="Picture 9" descr="pasted-imag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21476" cy="127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104302" y="740952"/>
              <a:ext cx="517364" cy="228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altLang="en-US" sz="900">
                  <a:latin typeface="Gill Sans SemiBold" charset="0"/>
                  <a:ea typeface="Gill Sans SemiBold" charset="0"/>
                  <a:cs typeface="Gill Sans SemiBold" charset="0"/>
                  <a:sym typeface="Gill Sans SemiBold" charset="0"/>
                </a:rPr>
                <a:t>molflow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24138"/>
            <a:ext cx="4635500" cy="47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2644775"/>
            <a:ext cx="4221162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/>
          </p:cNvSpPr>
          <p:nvPr/>
        </p:nvSpPr>
        <p:spPr bwMode="auto">
          <a:xfrm>
            <a:off x="4774208" y="652423"/>
            <a:ext cx="3857787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1: creating geometry</a:t>
            </a:r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2559050" y="1939271"/>
            <a:ext cx="812723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CAD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8837613" y="1958321"/>
            <a:ext cx="1697581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Molflow+</a:t>
            </a: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5507038" y="4241800"/>
            <a:ext cx="2079625" cy="1270000"/>
          </a:xfrm>
          <a:prstGeom prst="rightArrow">
            <a:avLst>
              <a:gd name="adj1" fmla="val 32000"/>
              <a:gd name="adj2" fmla="val 101889"/>
            </a:avLst>
          </a:prstGeom>
          <a:solidFill>
            <a:srgbClr val="8087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altLang="en-US" sz="2000">
                <a:solidFill>
                  <a:srgbClr val="FFFFFF"/>
                </a:solidFill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STL format</a:t>
            </a: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32" y="1060376"/>
            <a:ext cx="9754961" cy="7916380"/>
          </a:xfrm>
          <a:prstGeom prst="rect">
            <a:avLst/>
          </a:prstGeom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4702200" y="268288"/>
            <a:ext cx="331077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2: adding physics</a:t>
            </a:r>
          </a:p>
        </p:txBody>
      </p:sp>
    </p:spTree>
    <p:extLst>
      <p:ext uri="{BB962C8B-B14F-4D97-AF65-F5344CB8AC3E}">
        <p14:creationId xmlns:p14="http://schemas.microsoft.com/office/powerpoint/2010/main" val="412171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/>
          </p:cNvSpPr>
          <p:nvPr/>
        </p:nvSpPr>
        <p:spPr bwMode="auto">
          <a:xfrm>
            <a:off x="4342279" y="709534"/>
            <a:ext cx="440755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3: simulation and results</a:t>
            </a:r>
          </a:p>
        </p:txBody>
      </p:sp>
      <p:sp>
        <p:nvSpPr>
          <p:cNvPr id="16394" name="Rectangle 10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92" y="2860576"/>
            <a:ext cx="10679015" cy="39343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7457"/>
            <a:ext cx="11041016" cy="7944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23" y="8117160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 molecules</a:t>
            </a:r>
          </a:p>
        </p:txBody>
      </p:sp>
    </p:spTree>
    <p:extLst>
      <p:ext uri="{BB962C8B-B14F-4D97-AF65-F5344CB8AC3E}">
        <p14:creationId xmlns:p14="http://schemas.microsoft.com/office/powerpoint/2010/main" val="74922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50542" cy="8192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2240" y="8268420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1000 molecules</a:t>
            </a:r>
          </a:p>
        </p:txBody>
      </p:sp>
    </p:spTree>
    <p:extLst>
      <p:ext uri="{BB962C8B-B14F-4D97-AF65-F5344CB8AC3E}">
        <p14:creationId xmlns:p14="http://schemas.microsoft.com/office/powerpoint/2010/main" val="29582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problem</a:t>
            </a:r>
            <a:endParaRPr lang="en-GB" b="1" dirty="0"/>
          </a:p>
        </p:txBody>
      </p:sp>
      <p:pic>
        <p:nvPicPr>
          <p:cNvPr id="1026" name="Picture 2" descr="http://te-epc-lpc.web.cern.ch/te-epc-lpc/machines/lhc/pagesources/LHC-Underground-Lay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1" y="2899282"/>
            <a:ext cx="7312292" cy="51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sara.nl/sites/default/files/CERN_LHC_tun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23" y="4024487"/>
            <a:ext cx="5274170" cy="29172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5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0"/>
            <a:ext cx="10974332" cy="811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903" y="8261176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10k molecules</a:t>
            </a:r>
          </a:p>
        </p:txBody>
      </p:sp>
    </p:spTree>
    <p:extLst>
      <p:ext uri="{BB962C8B-B14F-4D97-AF65-F5344CB8AC3E}">
        <p14:creationId xmlns:p14="http://schemas.microsoft.com/office/powerpoint/2010/main" val="231533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22523" cy="7992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223" y="8117160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100k molecules</a:t>
            </a:r>
          </a:p>
        </p:txBody>
      </p:sp>
    </p:spTree>
    <p:extLst>
      <p:ext uri="{BB962C8B-B14F-4D97-AF65-F5344CB8AC3E}">
        <p14:creationId xmlns:p14="http://schemas.microsoft.com/office/powerpoint/2010/main" val="420835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32179" y="177009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179" y="382919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32180" y="257386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7" name="Oval 6"/>
          <p:cNvSpPr/>
          <p:nvPr/>
        </p:nvSpPr>
        <p:spPr>
          <a:xfrm>
            <a:off x="11081175" y="259193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8" name="Straight Connector 7"/>
          <p:cNvCxnSpPr/>
          <p:nvPr/>
        </p:nvCxnSpPr>
        <p:spPr>
          <a:xfrm>
            <a:off x="632179" y="567153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2179" y="773063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32180" y="647530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1" name="Oval 10"/>
          <p:cNvSpPr/>
          <p:nvPr/>
        </p:nvSpPr>
        <p:spPr>
          <a:xfrm>
            <a:off x="11081175" y="649337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2" name="Oval 11"/>
          <p:cNvSpPr/>
          <p:nvPr/>
        </p:nvSpPr>
        <p:spPr>
          <a:xfrm>
            <a:off x="1345635" y="59560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3" name="Oval 12"/>
          <p:cNvSpPr/>
          <p:nvPr/>
        </p:nvSpPr>
        <p:spPr>
          <a:xfrm>
            <a:off x="2402275" y="66401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4" name="Oval 13"/>
          <p:cNvSpPr/>
          <p:nvPr/>
        </p:nvSpPr>
        <p:spPr>
          <a:xfrm>
            <a:off x="1801709" y="739648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5" name="Oval 14"/>
          <p:cNvSpPr/>
          <p:nvPr/>
        </p:nvSpPr>
        <p:spPr>
          <a:xfrm>
            <a:off x="3133800" y="715264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6" name="Oval 15"/>
          <p:cNvSpPr/>
          <p:nvPr/>
        </p:nvSpPr>
        <p:spPr>
          <a:xfrm>
            <a:off x="3075099" y="609713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7" name="Oval 16"/>
          <p:cNvSpPr/>
          <p:nvPr/>
        </p:nvSpPr>
        <p:spPr>
          <a:xfrm>
            <a:off x="3657605" y="64166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8" name="Oval 17"/>
          <p:cNvSpPr/>
          <p:nvPr/>
        </p:nvSpPr>
        <p:spPr>
          <a:xfrm>
            <a:off x="4222049" y="732423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9" name="Oval 18"/>
          <p:cNvSpPr/>
          <p:nvPr/>
        </p:nvSpPr>
        <p:spPr>
          <a:xfrm>
            <a:off x="4641995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0" name="Oval 19"/>
          <p:cNvSpPr/>
          <p:nvPr/>
        </p:nvSpPr>
        <p:spPr>
          <a:xfrm>
            <a:off x="5567682" y="665819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1" name="Oval 20"/>
          <p:cNvSpPr/>
          <p:nvPr/>
        </p:nvSpPr>
        <p:spPr>
          <a:xfrm>
            <a:off x="6299207" y="71707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2" name="Oval 21"/>
          <p:cNvSpPr/>
          <p:nvPr/>
        </p:nvSpPr>
        <p:spPr>
          <a:xfrm>
            <a:off x="6240505" y="611519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3" name="Oval 22"/>
          <p:cNvSpPr/>
          <p:nvPr/>
        </p:nvSpPr>
        <p:spPr>
          <a:xfrm>
            <a:off x="6823012" y="643466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4" name="Oval 23"/>
          <p:cNvSpPr/>
          <p:nvPr/>
        </p:nvSpPr>
        <p:spPr>
          <a:xfrm>
            <a:off x="7387456" y="734229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5" name="Oval 24"/>
          <p:cNvSpPr/>
          <p:nvPr/>
        </p:nvSpPr>
        <p:spPr>
          <a:xfrm>
            <a:off x="7807401" y="654078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6" name="Oval 25"/>
          <p:cNvSpPr/>
          <p:nvPr/>
        </p:nvSpPr>
        <p:spPr>
          <a:xfrm>
            <a:off x="8629241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7" name="Oval 26"/>
          <p:cNvSpPr/>
          <p:nvPr/>
        </p:nvSpPr>
        <p:spPr>
          <a:xfrm>
            <a:off x="9360767" y="703523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8" name="Oval 27"/>
          <p:cNvSpPr/>
          <p:nvPr/>
        </p:nvSpPr>
        <p:spPr>
          <a:xfrm>
            <a:off x="9302065" y="59797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9" name="Oval 28"/>
          <p:cNvSpPr/>
          <p:nvPr/>
        </p:nvSpPr>
        <p:spPr>
          <a:xfrm>
            <a:off x="9884572" y="629920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0" name="Oval 29"/>
          <p:cNvSpPr/>
          <p:nvPr/>
        </p:nvSpPr>
        <p:spPr>
          <a:xfrm>
            <a:off x="10449015" y="720683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1" name="Oval 30"/>
          <p:cNvSpPr/>
          <p:nvPr/>
        </p:nvSpPr>
        <p:spPr>
          <a:xfrm>
            <a:off x="10868961" y="64053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2" name="Oval 31"/>
          <p:cNvSpPr/>
          <p:nvPr/>
        </p:nvSpPr>
        <p:spPr>
          <a:xfrm>
            <a:off x="8371857" y="726553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3" name="Oval 32"/>
          <p:cNvSpPr/>
          <p:nvPr/>
        </p:nvSpPr>
        <p:spPr>
          <a:xfrm>
            <a:off x="7446158" y="60734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4" name="Oval 33"/>
          <p:cNvSpPr/>
          <p:nvPr/>
        </p:nvSpPr>
        <p:spPr>
          <a:xfrm>
            <a:off x="5195149" y="734906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5" name="Oval 34"/>
          <p:cNvSpPr/>
          <p:nvPr/>
        </p:nvSpPr>
        <p:spPr>
          <a:xfrm>
            <a:off x="4872304" y="608019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6" name="Explosion 2 35"/>
          <p:cNvSpPr/>
          <p:nvPr/>
        </p:nvSpPr>
        <p:spPr>
          <a:xfrm>
            <a:off x="4488537" y="1312172"/>
            <a:ext cx="3621341" cy="316513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7" name="Arc 36"/>
          <p:cNvSpPr/>
          <p:nvPr/>
        </p:nvSpPr>
        <p:spPr>
          <a:xfrm>
            <a:off x="6301457" y="3324912"/>
            <a:ext cx="2524210" cy="2604014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8" name="Arc 37"/>
          <p:cNvSpPr/>
          <p:nvPr/>
        </p:nvSpPr>
        <p:spPr>
          <a:xfrm rot="20476009">
            <a:off x="6720843" y="2862441"/>
            <a:ext cx="2928341" cy="3531958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9" name="Arc 38"/>
          <p:cNvSpPr/>
          <p:nvPr/>
        </p:nvSpPr>
        <p:spPr>
          <a:xfrm rot="17974966">
            <a:off x="7093641" y="1121107"/>
            <a:ext cx="2928341" cy="3531958"/>
          </a:xfrm>
          <a:prstGeom prst="arc">
            <a:avLst>
              <a:gd name="adj1" fmla="val 16200000"/>
              <a:gd name="adj2" fmla="val 39438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0" name="Arc 39"/>
          <p:cNvSpPr/>
          <p:nvPr/>
        </p:nvSpPr>
        <p:spPr>
          <a:xfrm rot="17974966">
            <a:off x="2401460" y="3802720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1" name="Arc 40"/>
          <p:cNvSpPr/>
          <p:nvPr/>
        </p:nvSpPr>
        <p:spPr>
          <a:xfrm rot="21226317">
            <a:off x="537489" y="1972196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2" name="Explosion 2 41"/>
          <p:cNvSpPr/>
          <p:nvPr/>
        </p:nvSpPr>
        <p:spPr>
          <a:xfrm rot="3106239">
            <a:off x="2263749" y="6525040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3" name="Explosion 2 42"/>
          <p:cNvSpPr/>
          <p:nvPr/>
        </p:nvSpPr>
        <p:spPr>
          <a:xfrm rot="3106239">
            <a:off x="3551768" y="6268794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4" name="Explosion 2 43"/>
          <p:cNvSpPr/>
          <p:nvPr/>
        </p:nvSpPr>
        <p:spPr>
          <a:xfrm rot="3106239">
            <a:off x="4510419" y="640085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5" name="Explosion 2 44"/>
          <p:cNvSpPr/>
          <p:nvPr/>
        </p:nvSpPr>
        <p:spPr>
          <a:xfrm rot="3106239">
            <a:off x="5464628" y="6533942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6" name="Explosion 2 45"/>
          <p:cNvSpPr/>
          <p:nvPr/>
        </p:nvSpPr>
        <p:spPr>
          <a:xfrm rot="3106239">
            <a:off x="6696631" y="6311111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7" name="Explosion 2 46"/>
          <p:cNvSpPr/>
          <p:nvPr/>
        </p:nvSpPr>
        <p:spPr>
          <a:xfrm rot="3106239">
            <a:off x="7689620" y="6449949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8" name="Explosion 2 47"/>
          <p:cNvSpPr/>
          <p:nvPr/>
        </p:nvSpPr>
        <p:spPr>
          <a:xfrm rot="3106239">
            <a:off x="8510424" y="644671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9" name="Explosion 2 48"/>
          <p:cNvSpPr/>
          <p:nvPr/>
        </p:nvSpPr>
        <p:spPr>
          <a:xfrm rot="3106239">
            <a:off x="10731208" y="6240958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</p:spTree>
    <p:extLst>
      <p:ext uri="{BB962C8B-B14F-4D97-AF65-F5344CB8AC3E}">
        <p14:creationId xmlns:p14="http://schemas.microsoft.com/office/powerpoint/2010/main" val="1464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5339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8399 -0.00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3793 -0.0034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42643 -0.0050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561" y="1765070"/>
            <a:ext cx="1200937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13" dirty="0">
                <a:solidFill>
                  <a:schemeClr val="accent1"/>
                </a:solidFill>
              </a:rPr>
              <a:t>LHC Pressure: below 0.0000000000001 * atmosphere (10</a:t>
            </a:r>
            <a:r>
              <a:rPr lang="en-US" sz="3413" baseline="30000" dirty="0">
                <a:solidFill>
                  <a:schemeClr val="accent1"/>
                </a:solidFill>
              </a:rPr>
              <a:t>-10</a:t>
            </a:r>
            <a:r>
              <a:rPr lang="en-US" sz="3413" dirty="0">
                <a:solidFill>
                  <a:schemeClr val="accent1"/>
                </a:solidFill>
              </a:rPr>
              <a:t> mbar) </a:t>
            </a:r>
            <a:endParaRPr lang="en-GB" sz="3413" dirty="0">
              <a:solidFill>
                <a:schemeClr val="accent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0798641" y="4188097"/>
            <a:ext cx="638316" cy="1855830"/>
            <a:chOff x="1457567" y="2776451"/>
            <a:chExt cx="598422" cy="1739841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579504" y="4188097"/>
            <a:ext cx="638316" cy="1855830"/>
            <a:chOff x="1457567" y="2776451"/>
            <a:chExt cx="598422" cy="173984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08363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>
                <a:solidFill>
                  <a:schemeClr val="bg1"/>
                </a:solidFill>
              </a:rPr>
              <a:t>LHC dipole</a:t>
            </a:r>
            <a:endParaRPr lang="en-GB" sz="256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940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/>
              <a:t>LHC dipole</a:t>
            </a:r>
            <a:endParaRPr lang="en-GB" sz="256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53634" y="3489127"/>
            <a:ext cx="577449" cy="162560"/>
            <a:chOff x="5461461" y="3133897"/>
            <a:chExt cx="541358" cy="1524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461461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5558054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636418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5733011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811375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07968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6157025" y="4180748"/>
            <a:ext cx="577449" cy="162560"/>
            <a:chOff x="5508886" y="3960191"/>
            <a:chExt cx="541358" cy="1524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08886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605479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683843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780436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858800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955393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554737" y="4180748"/>
            <a:ext cx="638316" cy="1855830"/>
            <a:chOff x="1457567" y="2776451"/>
            <a:chExt cx="598422" cy="173984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42" y="1330691"/>
            <a:ext cx="5325997" cy="71013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10513" r="20318" b="15193"/>
          <a:stretch/>
        </p:blipFill>
        <p:spPr>
          <a:xfrm>
            <a:off x="7964306" y="2879983"/>
            <a:ext cx="5052533" cy="4142403"/>
          </a:xfrm>
          <a:prstGeom prst="round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179300" y="4925568"/>
            <a:ext cx="1312302" cy="13211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2340864" y="1330690"/>
            <a:ext cx="693280" cy="3594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40864" y="6246738"/>
            <a:ext cx="693280" cy="2185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6526876" y="5988158"/>
            <a:ext cx="1187067" cy="8792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535296" y="3287733"/>
            <a:ext cx="458540" cy="2700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535297" y="6863276"/>
            <a:ext cx="678943" cy="4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882997" y="2627133"/>
            <a:ext cx="111094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Gauges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4832242" y="2903913"/>
            <a:ext cx="1076976" cy="1064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382123" y="7479342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Pumps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33469" y="4484283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Valves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5270353" y="4672192"/>
            <a:ext cx="1286495" cy="105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832242" y="2892323"/>
            <a:ext cx="2144622" cy="879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832242" y="2880732"/>
            <a:ext cx="1493458" cy="1116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75525" y="7653364"/>
            <a:ext cx="1118708" cy="86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271397" y="6090012"/>
            <a:ext cx="1068858" cy="1465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406295" y="6914699"/>
            <a:ext cx="2775375" cy="147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Venting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Leak detection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Bakeout</a:t>
            </a:r>
            <a:endParaRPr lang="en-GB" sz="2987" dirty="0"/>
          </a:p>
        </p:txBody>
      </p:sp>
    </p:spTree>
    <p:extLst>
      <p:ext uri="{BB962C8B-B14F-4D97-AF65-F5344CB8AC3E}">
        <p14:creationId xmlns:p14="http://schemas.microsoft.com/office/powerpoint/2010/main" val="155468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66" grpId="0"/>
      <p:bldP spid="70" grpId="0" animBg="1"/>
      <p:bldP spid="71" grpId="0" animBg="1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t_of_molecules">
            <a:hlinkClick r:id="" action="ppaction://media"/>
            <a:extLst>
              <a:ext uri="{FF2B5EF4-FFF2-40B4-BE49-F238E27FC236}">
                <a16:creationId xmlns:a16="http://schemas.microsoft.com/office/drawing/2014/main" id="{ED96B40F-06D4-416D-A31F-222AC65B9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63" y="1055868"/>
            <a:ext cx="6062414" cy="6851204"/>
          </a:xfrm>
          <a:prstGeom prst="rect">
            <a:avLst/>
          </a:prstGeom>
        </p:spPr>
      </p:pic>
      <p:pic>
        <p:nvPicPr>
          <p:cNvPr id="4" name="few_molecules">
            <a:hlinkClick r:id="" action="ppaction://media"/>
            <a:extLst>
              <a:ext uri="{FF2B5EF4-FFF2-40B4-BE49-F238E27FC236}">
                <a16:creationId xmlns:a16="http://schemas.microsoft.com/office/drawing/2014/main" id="{8C869D58-FE9A-49E2-B66D-ADB5DE71F9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416" y="1060376"/>
            <a:ext cx="6058425" cy="6846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8CC80-1D66-4AD1-AB12-9A99BFCF3B22}"/>
              </a:ext>
            </a:extLst>
          </p:cNvPr>
          <p:cNvSpPr txBox="1"/>
          <p:nvPr/>
        </p:nvSpPr>
        <p:spPr>
          <a:xfrm>
            <a:off x="896418" y="392188"/>
            <a:ext cx="509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pressure: fluid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8B487-AE85-478C-8A6E-A0B39369E42A}"/>
              </a:ext>
            </a:extLst>
          </p:cNvPr>
          <p:cNvSpPr txBox="1"/>
          <p:nvPr/>
        </p:nvSpPr>
        <p:spPr>
          <a:xfrm>
            <a:off x="7222480" y="392187"/>
            <a:ext cx="4722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vacuum: random walk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0D822-D87A-4DEF-A28A-F6B4C7190B4A}"/>
              </a:ext>
            </a:extLst>
          </p:cNvPr>
          <p:cNvSpPr txBox="1"/>
          <p:nvPr/>
        </p:nvSpPr>
        <p:spPr>
          <a:xfrm>
            <a:off x="1965896" y="8174512"/>
            <a:ext cx="305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suction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8F1FE-AA94-43A5-94F3-1D897405BA22}"/>
              </a:ext>
            </a:extLst>
          </p:cNvPr>
          <p:cNvSpPr txBox="1"/>
          <p:nvPr/>
        </p:nvSpPr>
        <p:spPr>
          <a:xfrm>
            <a:off x="8446616" y="8170004"/>
            <a:ext cx="312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capture</a:t>
            </a:r>
          </a:p>
        </p:txBody>
      </p:sp>
    </p:spTree>
    <p:extLst>
      <p:ext uri="{BB962C8B-B14F-4D97-AF65-F5344CB8AC3E}">
        <p14:creationId xmlns:p14="http://schemas.microsoft.com/office/powerpoint/2010/main" val="24536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4724" y="331842"/>
            <a:ext cx="10534650" cy="1446212"/>
          </a:xfrm>
        </p:spPr>
        <p:txBody>
          <a:bodyPr/>
          <a:lstStyle/>
          <a:p>
            <a:pPr algn="ctr"/>
            <a:r>
              <a:rPr lang="en-US"/>
              <a:t>Analytic methods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47627" y="2674592"/>
            <a:ext cx="2956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Utopia-Italic"/>
              </a:rPr>
              <a:t>p=Q/S</a:t>
            </a:r>
          </a:p>
          <a:p>
            <a:pPr algn="ctr"/>
            <a:r>
              <a:rPr lang="en-US" sz="4000" dirty="0">
                <a:latin typeface="Utopia-Italic"/>
              </a:rPr>
              <a:t>Q=C*</a:t>
            </a:r>
            <a:r>
              <a:rPr lang="en-US" sz="4000" dirty="0" err="1">
                <a:latin typeface="Utopia-Italic"/>
              </a:rPr>
              <a:t>dp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93408" y="2580166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436" y="3494598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throughput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5127" y="2186775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Pumping speed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31631" y="2519685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00638" y="3144020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7627" y="2902938"/>
            <a:ext cx="98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596" y="218621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input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23394" y="3688573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0533" y="4215277"/>
            <a:ext cx="14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5126" y="4213201"/>
            <a:ext cx="19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difference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28837" y="3927707"/>
            <a:ext cx="2905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34731" y="3935241"/>
            <a:ext cx="2901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3" y="1898684"/>
            <a:ext cx="6225820" cy="287525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5236840"/>
            <a:ext cx="4840668" cy="2583765"/>
          </a:xfrm>
          <a:prstGeom prst="rect">
            <a:avLst/>
          </a:prstGeom>
        </p:spPr>
      </p:pic>
      <p:pic>
        <p:nvPicPr>
          <p:cNvPr id="19" name="Picture 1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8878" r="3804" b="2162"/>
          <a:stretch>
            <a:fillRect/>
          </a:stretch>
        </p:blipFill>
        <p:spPr bwMode="auto">
          <a:xfrm>
            <a:off x="888230" y="4986936"/>
            <a:ext cx="5065447" cy="35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3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>
            <a:off x="309712" y="268288"/>
            <a:ext cx="10848702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Difficulty: Conductance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263921" y="3149378"/>
            <a:ext cx="6360143" cy="366708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06" y="1551970"/>
            <a:ext cx="5339319" cy="66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7042" y="522898"/>
            <a:ext cx="11217275" cy="1412875"/>
          </a:xfrm>
        </p:spPr>
        <p:txBody>
          <a:bodyPr/>
          <a:lstStyle/>
          <a:p>
            <a:pPr algn="ctr"/>
            <a:r>
              <a:rPr lang="en-US" b="1" dirty="0"/>
              <a:t>The idea: </a:t>
            </a:r>
            <a:r>
              <a:rPr lang="en-US" dirty="0"/>
              <a:t>Monte Carlo method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68643" y="2707456"/>
            <a:ext cx="4555505" cy="45555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" name="Oval 4"/>
          <p:cNvSpPr/>
          <p:nvPr/>
        </p:nvSpPr>
        <p:spPr>
          <a:xfrm>
            <a:off x="368643" y="2707456"/>
            <a:ext cx="4555505" cy="455550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/>
          <p:cNvSpPr txBox="1"/>
          <p:nvPr/>
        </p:nvSpPr>
        <p:spPr>
          <a:xfrm>
            <a:off x="1928761" y="4250821"/>
            <a:ext cx="1435265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Circle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</a:rPr>
              <a:t>R=1</a:t>
            </a:r>
            <a:endParaRPr lang="en-US" sz="256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728" y="7380721"/>
            <a:ext cx="2729914" cy="81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93" b="1" dirty="0">
                <a:solidFill>
                  <a:schemeClr val="accent1"/>
                </a:solidFill>
              </a:rPr>
              <a:t>Area=3.14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8" y="5046102"/>
            <a:ext cx="3016468" cy="1799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7" y="2707456"/>
            <a:ext cx="7230699" cy="224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455" y="5524935"/>
            <a:ext cx="4330229" cy="841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92" y="6974811"/>
            <a:ext cx="6119125" cy="1256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8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FFFFFF"/>
      </a:accent3>
      <a:accent4>
        <a:srgbClr val="000000"/>
      </a:accent4>
      <a:accent5>
        <a:srgbClr val="BED2D6"/>
      </a:accent5>
      <a:accent6>
        <a:srgbClr val="8B876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86</TotalTime>
  <Words>208</Words>
  <Application>Microsoft Office PowerPoint</Application>
  <PresentationFormat>Custom</PresentationFormat>
  <Paragraphs>64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Gill Sans SemiBold</vt:lpstr>
      <vt:lpstr>Helvetica Neue</vt:lpstr>
      <vt:lpstr>Utopia-Italic</vt:lpstr>
      <vt:lpstr>Retrospect</vt:lpstr>
      <vt:lpstr>PowerPoint Presentation</vt:lpstr>
      <vt:lpstr>The problem</vt:lpstr>
      <vt:lpstr>PowerPoint Presentation</vt:lpstr>
      <vt:lpstr>PowerPoint Presentation</vt:lpstr>
      <vt:lpstr>PowerPoint Presentation</vt:lpstr>
      <vt:lpstr>Analytic methods</vt:lpstr>
      <vt:lpstr>PowerPoint Presentation</vt:lpstr>
      <vt:lpstr>PowerPoint Presentation</vt:lpstr>
      <vt:lpstr>The idea: Monte Carlo method</vt:lpstr>
      <vt:lpstr>Monte Carlo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Marton Ady</dc:creator>
  <cp:lastModifiedBy>Marton Ady</cp:lastModifiedBy>
  <cp:revision>10</cp:revision>
  <dcterms:modified xsi:type="dcterms:W3CDTF">2019-11-07T12:42:57Z</dcterms:modified>
</cp:coreProperties>
</file>